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9" r:id="rId3"/>
    <p:sldId id="260" r:id="rId4"/>
    <p:sldId id="311" r:id="rId5"/>
    <p:sldId id="261" r:id="rId6"/>
    <p:sldId id="313" r:id="rId7"/>
    <p:sldId id="314" r:id="rId8"/>
    <p:sldId id="315" r:id="rId9"/>
    <p:sldId id="312" r:id="rId10"/>
    <p:sldId id="262" r:id="rId11"/>
    <p:sldId id="316" r:id="rId12"/>
    <p:sldId id="317" r:id="rId13"/>
    <p:sldId id="318" r:id="rId14"/>
    <p:sldId id="319" r:id="rId15"/>
    <p:sldId id="320" r:id="rId16"/>
    <p:sldId id="263" r:id="rId17"/>
    <p:sldId id="264" r:id="rId18"/>
    <p:sldId id="265" r:id="rId19"/>
    <p:sldId id="266" r:id="rId20"/>
    <p:sldId id="267" r:id="rId21"/>
    <p:sldId id="321" r:id="rId22"/>
    <p:sldId id="322" r:id="rId23"/>
    <p:sldId id="323" r:id="rId24"/>
    <p:sldId id="324" r:id="rId25"/>
    <p:sldId id="331" r:id="rId26"/>
    <p:sldId id="332" r:id="rId27"/>
    <p:sldId id="333" r:id="rId28"/>
    <p:sldId id="269" r:id="rId29"/>
    <p:sldId id="325" r:id="rId30"/>
    <p:sldId id="326" r:id="rId31"/>
    <p:sldId id="327" r:id="rId32"/>
    <p:sldId id="328" r:id="rId33"/>
    <p:sldId id="329" r:id="rId34"/>
    <p:sldId id="330" r:id="rId35"/>
    <p:sldId id="270" r:id="rId36"/>
    <p:sldId id="271" r:id="rId37"/>
    <p:sldId id="272" r:id="rId38"/>
    <p:sldId id="334" r:id="rId39"/>
    <p:sldId id="335" r:id="rId40"/>
    <p:sldId id="336" r:id="rId41"/>
    <p:sldId id="337" r:id="rId42"/>
    <p:sldId id="338" r:id="rId43"/>
    <p:sldId id="339" r:id="rId44"/>
    <p:sldId id="340" r:id="rId45"/>
    <p:sldId id="341" r:id="rId46"/>
    <p:sldId id="342" r:id="rId47"/>
    <p:sldId id="343" r:id="rId48"/>
    <p:sldId id="344" r:id="rId49"/>
    <p:sldId id="273" r:id="rId50"/>
    <p:sldId id="274" r:id="rId51"/>
    <p:sldId id="345" r:id="rId52"/>
    <p:sldId id="346" r:id="rId53"/>
    <p:sldId id="275" r:id="rId54"/>
    <p:sldId id="352" r:id="rId55"/>
    <p:sldId id="277" r:id="rId56"/>
    <p:sldId id="278" r:id="rId57"/>
    <p:sldId id="279" r:id="rId58"/>
    <p:sldId id="280" r:id="rId59"/>
    <p:sldId id="281" r:id="rId60"/>
    <p:sldId id="282" r:id="rId61"/>
    <p:sldId id="283" r:id="rId62"/>
    <p:sldId id="284" r:id="rId63"/>
    <p:sldId id="285" r:id="rId64"/>
    <p:sldId id="286" r:id="rId65"/>
    <p:sldId id="287" r:id="rId66"/>
    <p:sldId id="288" r:id="rId67"/>
    <p:sldId id="289" r:id="rId68"/>
    <p:sldId id="347" r:id="rId69"/>
    <p:sldId id="290" r:id="rId70"/>
    <p:sldId id="291" r:id="rId71"/>
    <p:sldId id="348" r:id="rId72"/>
    <p:sldId id="292" r:id="rId73"/>
    <p:sldId id="293" r:id="rId74"/>
    <p:sldId id="294" r:id="rId75"/>
    <p:sldId id="295" r:id="rId76"/>
    <p:sldId id="349" r:id="rId77"/>
    <p:sldId id="350" r:id="rId78"/>
    <p:sldId id="296" r:id="rId79"/>
    <p:sldId id="297" r:id="rId80"/>
    <p:sldId id="298" r:id="rId81"/>
    <p:sldId id="351" r:id="rId82"/>
    <p:sldId id="299" r:id="rId83"/>
    <p:sldId id="300" r:id="rId84"/>
    <p:sldId id="301" r:id="rId85"/>
    <p:sldId id="302" r:id="rId86"/>
    <p:sldId id="303" r:id="rId87"/>
    <p:sldId id="304" r:id="rId88"/>
    <p:sldId id="305" r:id="rId89"/>
    <p:sldId id="306" r:id="rId90"/>
    <p:sldId id="307" r:id="rId91"/>
    <p:sldId id="308" r:id="rId92"/>
    <p:sldId id="309" r:id="rId93"/>
    <p:sldId id="310" r:id="rId9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56" autoAdjust="0"/>
    <p:restoredTop sz="94660"/>
  </p:normalViewPr>
  <p:slideViewPr>
    <p:cSldViewPr>
      <p:cViewPr varScale="1">
        <p:scale>
          <a:sx n="105" d="100"/>
          <a:sy n="105" d="100"/>
        </p:scale>
        <p:origin x="-11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E8F1C35-C40E-4F20-BD5B-5C788B07B72F}" type="datetimeFigureOut">
              <a:rPr lang="en-US" smtClean="0"/>
              <a:pPr/>
              <a:t>1/28/2013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098EFD-CEEF-492E-A50B-FB26CEA1E8E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8F1C35-C40E-4F20-BD5B-5C788B07B72F}" type="datetimeFigureOut">
              <a:rPr lang="en-US" smtClean="0"/>
              <a:pPr/>
              <a:t>1/28/2013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098EFD-CEEF-492E-A50B-FB26CEA1E8E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8F1C35-C40E-4F20-BD5B-5C788B07B72F}" type="datetimeFigureOut">
              <a:rPr lang="en-US" smtClean="0"/>
              <a:pPr/>
              <a:t>1/28/2013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098EFD-CEEF-492E-A50B-FB26CEA1E8E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8F1C35-C40E-4F20-BD5B-5C788B07B72F}" type="datetimeFigureOut">
              <a:rPr lang="en-US" smtClean="0"/>
              <a:pPr/>
              <a:t>1/28/2013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098EFD-CEEF-492E-A50B-FB26CEA1E8E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8F1C35-C40E-4F20-BD5B-5C788B07B72F}" type="datetimeFigureOut">
              <a:rPr lang="en-US" smtClean="0"/>
              <a:pPr/>
              <a:t>1/28/2013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098EFD-CEEF-492E-A50B-FB26CEA1E8E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E8F1C35-C40E-4F20-BD5B-5C788B07B72F}" type="datetimeFigureOut">
              <a:rPr lang="en-US" smtClean="0"/>
              <a:pPr/>
              <a:t>1/28/2013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098EFD-CEEF-492E-A50B-FB26CEA1E8E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8F1C35-C40E-4F20-BD5B-5C788B07B72F}" type="datetimeFigureOut">
              <a:rPr lang="en-US" smtClean="0"/>
              <a:pPr/>
              <a:t>1/28/2013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098EFD-CEEF-492E-A50B-FB26CEA1E8E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8F1C35-C40E-4F20-BD5B-5C788B07B72F}" type="datetimeFigureOut">
              <a:rPr lang="en-US" smtClean="0"/>
              <a:pPr/>
              <a:t>1/28/2013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098EFD-CEEF-492E-A50B-FB26CEA1E8E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8F1C35-C40E-4F20-BD5B-5C788B07B72F}" type="datetimeFigureOut">
              <a:rPr lang="en-US" smtClean="0"/>
              <a:pPr/>
              <a:t>1/28/2013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098EFD-CEEF-492E-A50B-FB26CEA1E8E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8F1C35-C40E-4F20-BD5B-5C788B07B72F}" type="datetimeFigureOut">
              <a:rPr lang="en-US" smtClean="0"/>
              <a:pPr/>
              <a:t>1/28/2013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098EFD-CEEF-492E-A50B-FB26CEA1E8E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8F1C35-C40E-4F20-BD5B-5C788B07B72F}" type="datetimeFigureOut">
              <a:rPr lang="en-US" smtClean="0"/>
              <a:pPr/>
              <a:t>1/28/2013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098EFD-CEEF-492E-A50B-FB26CEA1E8E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8F1C35-C40E-4F20-BD5B-5C788B07B72F}" type="datetimeFigureOut">
              <a:rPr lang="en-US" smtClean="0"/>
              <a:pPr/>
              <a:t>1/28/2013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098EFD-CEEF-492E-A50B-FB26CEA1E8E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tiff"/><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upload.wikimedia.org/wikipedia/commons/1/1a/Pv_module_lamination_05.jpg" TargetMode="External"/><Relationship Id="rId2" Type="http://schemas.openxmlformats.org/officeDocument/2006/relationships/image" Target="../media/image18.tiff"/><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www.industrialglasstech.com/pdf/sodalimeproperties.pdf"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gif"/><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tiff"/><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36.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tif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tif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tiff"/><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59.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tiff"/><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63.xml.rels><?xml version="1.0" encoding="UTF-8" standalone="yes"?>
<Relationships xmlns="http://schemas.openxmlformats.org/package/2006/relationships"><Relationship Id="rId2" Type="http://schemas.openxmlformats.org/officeDocument/2006/relationships/image" Target="../media/image62.tif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tiff"/><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6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tif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8.tif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tif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howsolarworks.1bog.org/grid-tie-solar/" TargetMode="External"/><Relationship Id="rId2" Type="http://schemas.openxmlformats.org/officeDocument/2006/relationships/hyperlink" Target="http://howsolarworks.1bog.org/solar-batteries-and-backup-systems/"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image" Target="../media/image73.tiff"/><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tif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0.tif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tif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3.tif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en.wikipedia.org/wiki/Flywheel" TargetMode="External"/><Relationship Id="rId2" Type="http://schemas.openxmlformats.org/officeDocument/2006/relationships/hyperlink" Target="http://en.wikipedia.org/wiki/Helicopter_rotor" TargetMode="External"/><Relationship Id="rId1" Type="http://schemas.openxmlformats.org/officeDocument/2006/relationships/slideLayout" Target="../slideLayouts/slideLayout2.xml"/><Relationship Id="rId6" Type="http://schemas.openxmlformats.org/officeDocument/2006/relationships/hyperlink" Target="http://en.wikipedia.org/wiki/Magnetic_bearing" TargetMode="External"/><Relationship Id="rId5" Type="http://schemas.openxmlformats.org/officeDocument/2006/relationships/hyperlink" Target="http://en.wikipedia.org/wiki/Conservation_of_energy" TargetMode="External"/><Relationship Id="rId4" Type="http://schemas.openxmlformats.org/officeDocument/2006/relationships/hyperlink" Target="http://en.wikipedia.org/wiki/Rotational_energy"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tiff"/><Relationship Id="rId1" Type="http://schemas.openxmlformats.org/officeDocument/2006/relationships/slideLayout" Target="../slideLayouts/slideLayout2.xml"/><Relationship Id="rId4" Type="http://schemas.openxmlformats.org/officeDocument/2006/relationships/image" Target="../media/image86.gif"/></Relationships>
</file>

<file path=ppt/slides/_rels/slide7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www.pvresources.com/en/bipven.php"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9.tif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tif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tif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4.tif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5.tif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tiff"/><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8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tif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tif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tiff"/><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tiff"/><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91.xml.rels><?xml version="1.0" encoding="UTF-8" standalone="yes"?>
<Relationships xmlns="http://schemas.openxmlformats.org/package/2006/relationships"><Relationship Id="rId2" Type="http://schemas.openxmlformats.org/officeDocument/2006/relationships/image" Target="../media/image109.tif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tif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3074" name="Picture 2" descr="C:\Users\mahdik\Desktop\17\lecture17_Page_03.tif"/>
          <p:cNvPicPr>
            <a:picLocks noChangeAspect="1" noChangeArrowheads="1"/>
          </p:cNvPicPr>
          <p:nvPr/>
        </p:nvPicPr>
        <p:blipFill>
          <a:blip r:embed="rId2"/>
          <a:srcRect/>
          <a:stretch>
            <a:fillRect/>
          </a:stretch>
        </p:blipFill>
        <p:spPr bwMode="auto">
          <a:xfrm>
            <a:off x="11113" y="11113"/>
            <a:ext cx="9121775" cy="6835775"/>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descr="C:\Users\mahdik\Desktop\17\lecture17_Page_07.tif"/>
          <p:cNvPicPr>
            <a:picLocks noChangeAspect="1" noChangeArrowheads="1"/>
          </p:cNvPicPr>
          <p:nvPr/>
        </p:nvPicPr>
        <p:blipFill>
          <a:blip r:embed="rId2"/>
          <a:srcRect/>
          <a:stretch>
            <a:fillRect/>
          </a:stretch>
        </p:blipFill>
        <p:spPr bwMode="auto">
          <a:xfrm>
            <a:off x="11113" y="11113"/>
            <a:ext cx="9121775" cy="6835775"/>
          </a:xfrm>
          <a:prstGeom prst="rect">
            <a:avLst/>
          </a:prstGeom>
          <a:noFill/>
        </p:spPr>
      </p:pic>
      <p:pic>
        <p:nvPicPr>
          <p:cNvPr id="7171" name="Picture 3"/>
          <p:cNvPicPr>
            <a:picLocks noChangeAspect="1" noChangeArrowheads="1"/>
          </p:cNvPicPr>
          <p:nvPr/>
        </p:nvPicPr>
        <p:blipFill>
          <a:blip r:embed="rId3"/>
          <a:srcRect/>
          <a:stretch>
            <a:fillRect/>
          </a:stretch>
        </p:blipFill>
        <p:spPr bwMode="auto">
          <a:xfrm>
            <a:off x="6172200" y="1524000"/>
            <a:ext cx="2971800" cy="3952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Technical data</a:t>
            </a:r>
            <a:r>
              <a:rPr lang="en-US" dirty="0"/>
              <a:t> </a:t>
            </a:r>
          </a:p>
        </p:txBody>
      </p:sp>
      <p:sp>
        <p:nvSpPr>
          <p:cNvPr id="3" name="Content Placeholder 2"/>
          <p:cNvSpPr>
            <a:spLocks noGrp="1"/>
          </p:cNvSpPr>
          <p:nvPr>
            <p:ph idx="1"/>
          </p:nvPr>
        </p:nvSpPr>
        <p:spPr/>
        <p:txBody>
          <a:bodyPr>
            <a:normAutofit fontScale="92500" lnSpcReduction="10000"/>
          </a:bodyPr>
          <a:lstStyle/>
          <a:p>
            <a:r>
              <a:rPr lang="en-US" dirty="0"/>
              <a:t>The most important module parameters </a:t>
            </a:r>
            <a:r>
              <a:rPr lang="en-US" dirty="0" smtClean="0"/>
              <a:t>include:</a:t>
            </a:r>
          </a:p>
          <a:p>
            <a:endParaRPr lang="en-US" dirty="0" smtClean="0"/>
          </a:p>
          <a:p>
            <a:pPr algn="ctr">
              <a:buNone/>
            </a:pPr>
            <a:r>
              <a:rPr lang="en-US" dirty="0" smtClean="0"/>
              <a:t>Short </a:t>
            </a:r>
            <a:r>
              <a:rPr lang="en-US" dirty="0"/>
              <a:t>circuit </a:t>
            </a:r>
            <a:r>
              <a:rPr lang="en-US" dirty="0" smtClean="0"/>
              <a:t>current </a:t>
            </a:r>
          </a:p>
          <a:p>
            <a:pPr algn="ctr">
              <a:buNone/>
            </a:pPr>
            <a:endParaRPr lang="en-US" dirty="0" smtClean="0"/>
          </a:p>
          <a:p>
            <a:pPr algn="ctr">
              <a:buNone/>
            </a:pPr>
            <a:r>
              <a:rPr lang="en-US" dirty="0" smtClean="0"/>
              <a:t>Open </a:t>
            </a:r>
            <a:r>
              <a:rPr lang="en-US" dirty="0"/>
              <a:t>circuit voltage and a nominal voltage at 1000 W/m</a:t>
            </a:r>
            <a:r>
              <a:rPr lang="en-US" baseline="30000" dirty="0"/>
              <a:t>2</a:t>
            </a:r>
            <a:r>
              <a:rPr lang="en-US" dirty="0"/>
              <a:t> solar </a:t>
            </a:r>
            <a:r>
              <a:rPr lang="en-US" dirty="0" smtClean="0"/>
              <a:t>radiation </a:t>
            </a:r>
          </a:p>
          <a:p>
            <a:pPr algn="ctr">
              <a:buNone/>
            </a:pPr>
            <a:endParaRPr lang="en-US" dirty="0" smtClean="0"/>
          </a:p>
          <a:p>
            <a:pPr algn="ctr">
              <a:buNone/>
            </a:pPr>
            <a:r>
              <a:rPr lang="en-US" dirty="0" smtClean="0"/>
              <a:t>Current </a:t>
            </a:r>
            <a:r>
              <a:rPr lang="en-US" dirty="0"/>
              <a:t>and rated power at 1000 W/m</a:t>
            </a:r>
            <a:r>
              <a:rPr lang="en-US" baseline="30000" dirty="0"/>
              <a:t>2</a:t>
            </a:r>
            <a:r>
              <a:rPr lang="en-US" dirty="0"/>
              <a:t>solar radiation value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ox(in)">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ox(in)">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box(in)">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Module parameters are measured at standard test conditions (STC) </a:t>
            </a:r>
          </a:p>
        </p:txBody>
      </p:sp>
      <p:sp>
        <p:nvSpPr>
          <p:cNvPr id="3" name="Content Placeholder 2"/>
          <p:cNvSpPr>
            <a:spLocks noGrp="1"/>
          </p:cNvSpPr>
          <p:nvPr>
            <p:ph idx="1"/>
          </p:nvPr>
        </p:nvSpPr>
        <p:spPr/>
        <p:txBody>
          <a:bodyPr/>
          <a:lstStyle/>
          <a:p>
            <a:r>
              <a:rPr lang="en-US" dirty="0" smtClean="0"/>
              <a:t>Solar </a:t>
            </a:r>
            <a:r>
              <a:rPr lang="en-US" dirty="0"/>
              <a:t>radiation 1000 </a:t>
            </a:r>
            <a:r>
              <a:rPr lang="en-US" dirty="0" smtClean="0"/>
              <a:t>W/m</a:t>
            </a:r>
            <a:r>
              <a:rPr lang="en-US" baseline="30000" dirty="0" smtClean="0"/>
              <a:t>2</a:t>
            </a:r>
            <a:endParaRPr lang="en-US" dirty="0" smtClean="0"/>
          </a:p>
          <a:p>
            <a:endParaRPr lang="en-US" dirty="0" smtClean="0"/>
          </a:p>
          <a:p>
            <a:endParaRPr lang="en-US" dirty="0" smtClean="0"/>
          </a:p>
          <a:p>
            <a:r>
              <a:rPr lang="en-US" dirty="0" smtClean="0"/>
              <a:t> Air </a:t>
            </a:r>
            <a:r>
              <a:rPr lang="en-US" dirty="0"/>
              <a:t>mass (AM) 1,5 </a:t>
            </a:r>
            <a:endParaRPr lang="en-US" dirty="0" smtClean="0"/>
          </a:p>
          <a:p>
            <a:endParaRPr lang="en-US" dirty="0" smtClean="0"/>
          </a:p>
          <a:p>
            <a:endParaRPr lang="en-US" dirty="0" smtClean="0"/>
          </a:p>
          <a:p>
            <a:r>
              <a:rPr lang="en-US" dirty="0" smtClean="0"/>
              <a:t>Temperature 25</a:t>
            </a:r>
            <a:r>
              <a:rPr lang="en-US" baseline="30000" dirty="0" smtClean="0"/>
              <a:t>o</a:t>
            </a:r>
            <a:r>
              <a:rPr lang="en-US" dirty="0" smtClean="0"/>
              <a:t>C</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ox(in)">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box(in)">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Module </a:t>
            </a:r>
            <a:r>
              <a:rPr lang="en-US" dirty="0"/>
              <a:t>datasheets</a:t>
            </a:r>
          </a:p>
        </p:txBody>
      </p:sp>
      <p:sp>
        <p:nvSpPr>
          <p:cNvPr id="3" name="Content Placeholder 2"/>
          <p:cNvSpPr>
            <a:spLocks noGrp="1"/>
          </p:cNvSpPr>
          <p:nvPr>
            <p:ph idx="1"/>
          </p:nvPr>
        </p:nvSpPr>
        <p:spPr>
          <a:xfrm>
            <a:off x="457200" y="1143000"/>
            <a:ext cx="8229600" cy="5715000"/>
          </a:xfrm>
        </p:spPr>
        <p:txBody>
          <a:bodyPr>
            <a:normAutofit fontScale="55000" lnSpcReduction="20000"/>
          </a:bodyPr>
          <a:lstStyle/>
          <a:p>
            <a:pPr algn="ctr">
              <a:buNone/>
            </a:pPr>
            <a:r>
              <a:rPr lang="en-US" dirty="0" smtClean="0"/>
              <a:t>     Peak </a:t>
            </a:r>
            <a:r>
              <a:rPr lang="en-US" dirty="0"/>
              <a:t>power </a:t>
            </a:r>
            <a:r>
              <a:rPr lang="en-US" dirty="0" smtClean="0"/>
              <a:t>– </a:t>
            </a:r>
            <a:r>
              <a:rPr lang="en-US" dirty="0" err="1" smtClean="0"/>
              <a:t>W</a:t>
            </a:r>
            <a:r>
              <a:rPr lang="en-US" baseline="-25000" dirty="0" err="1" smtClean="0"/>
              <a:t>p</a:t>
            </a:r>
            <a:endParaRPr lang="en-US" baseline="-25000" dirty="0" smtClean="0"/>
          </a:p>
          <a:p>
            <a:pPr algn="ctr">
              <a:buNone/>
            </a:pPr>
            <a:r>
              <a:rPr lang="en-US" dirty="0"/>
              <a:t/>
            </a:r>
            <a:br>
              <a:rPr lang="en-US" dirty="0"/>
            </a:br>
            <a:r>
              <a:rPr lang="en-US" dirty="0"/>
              <a:t>Open </a:t>
            </a:r>
            <a:r>
              <a:rPr lang="en-US" dirty="0" smtClean="0"/>
              <a:t>circuit </a:t>
            </a:r>
            <a:r>
              <a:rPr lang="en-US" dirty="0"/>
              <a:t>voltage </a:t>
            </a:r>
            <a:r>
              <a:rPr lang="en-US" dirty="0" smtClean="0"/>
              <a:t>– V</a:t>
            </a:r>
            <a:r>
              <a:rPr lang="en-US" baseline="-25000" dirty="0" smtClean="0"/>
              <a:t>oc</a:t>
            </a:r>
          </a:p>
          <a:p>
            <a:pPr algn="ctr">
              <a:buNone/>
            </a:pPr>
            <a:r>
              <a:rPr lang="en-US" dirty="0"/>
              <a:t/>
            </a:r>
            <a:br>
              <a:rPr lang="en-US" dirty="0"/>
            </a:br>
            <a:r>
              <a:rPr lang="en-US" dirty="0"/>
              <a:t>Short </a:t>
            </a:r>
            <a:r>
              <a:rPr lang="en-US" dirty="0" smtClean="0"/>
              <a:t>circuit </a:t>
            </a:r>
            <a:r>
              <a:rPr lang="en-US" dirty="0"/>
              <a:t>current </a:t>
            </a:r>
            <a:r>
              <a:rPr lang="en-US" dirty="0" smtClean="0"/>
              <a:t>– </a:t>
            </a:r>
            <a:r>
              <a:rPr lang="en-US" dirty="0" err="1" smtClean="0"/>
              <a:t>I</a:t>
            </a:r>
            <a:r>
              <a:rPr lang="en-US" baseline="-25000" dirty="0" err="1" smtClean="0"/>
              <a:t>sc</a:t>
            </a:r>
            <a:endParaRPr lang="en-US" baseline="-25000" dirty="0" smtClean="0"/>
          </a:p>
          <a:p>
            <a:pPr algn="ctr">
              <a:buNone/>
            </a:pPr>
            <a:r>
              <a:rPr lang="en-US" dirty="0"/>
              <a:t/>
            </a:r>
            <a:br>
              <a:rPr lang="en-US" dirty="0"/>
            </a:br>
            <a:r>
              <a:rPr lang="en-US" dirty="0"/>
              <a:t>Voltage at maximum power </a:t>
            </a:r>
            <a:r>
              <a:rPr lang="en-US" dirty="0" smtClean="0"/>
              <a:t>– </a:t>
            </a:r>
            <a:r>
              <a:rPr lang="en-US" dirty="0" err="1" smtClean="0"/>
              <a:t>V</a:t>
            </a:r>
            <a:r>
              <a:rPr lang="en-US" baseline="-25000" dirty="0" err="1" smtClean="0"/>
              <a:t>mp</a:t>
            </a:r>
            <a:endParaRPr lang="en-US" baseline="-25000" dirty="0" smtClean="0"/>
          </a:p>
          <a:p>
            <a:pPr algn="ctr">
              <a:buNone/>
            </a:pPr>
            <a:r>
              <a:rPr lang="en-US" dirty="0"/>
              <a:t/>
            </a:r>
            <a:br>
              <a:rPr lang="en-US" dirty="0"/>
            </a:br>
            <a:r>
              <a:rPr lang="en-US" dirty="0"/>
              <a:t>Current at maximum power </a:t>
            </a:r>
            <a:r>
              <a:rPr lang="en-US" dirty="0" smtClean="0"/>
              <a:t>– I</a:t>
            </a:r>
            <a:r>
              <a:rPr lang="en-US" baseline="-25000" dirty="0" smtClean="0"/>
              <a:t>mp</a:t>
            </a:r>
          </a:p>
          <a:p>
            <a:pPr algn="ctr">
              <a:buNone/>
            </a:pPr>
            <a:r>
              <a:rPr lang="en-US" dirty="0"/>
              <a:t/>
            </a:r>
            <a:br>
              <a:rPr lang="en-US" dirty="0"/>
            </a:br>
            <a:r>
              <a:rPr lang="en-US" dirty="0"/>
              <a:t>Current at battery operating voltage </a:t>
            </a:r>
            <a:r>
              <a:rPr lang="en-US" dirty="0" smtClean="0"/>
              <a:t>– I</a:t>
            </a:r>
          </a:p>
          <a:p>
            <a:pPr algn="ctr">
              <a:buNone/>
            </a:pPr>
            <a:r>
              <a:rPr lang="en-US" dirty="0"/>
              <a:t/>
            </a:r>
            <a:br>
              <a:rPr lang="en-US" dirty="0"/>
            </a:br>
            <a:r>
              <a:rPr lang="en-US" dirty="0"/>
              <a:t>Nominal operating cell temperature (NOCT) - </a:t>
            </a:r>
            <a:r>
              <a:rPr lang="en-US" baseline="30000" dirty="0" err="1" smtClean="0"/>
              <a:t>o</a:t>
            </a:r>
            <a:r>
              <a:rPr lang="en-US" dirty="0" err="1" smtClean="0"/>
              <a:t>C</a:t>
            </a:r>
            <a:endParaRPr lang="en-US" dirty="0" smtClean="0"/>
          </a:p>
          <a:p>
            <a:pPr algn="ctr">
              <a:buNone/>
            </a:pPr>
            <a:r>
              <a:rPr lang="en-US" dirty="0"/>
              <a:t/>
            </a:r>
            <a:br>
              <a:rPr lang="en-US" dirty="0"/>
            </a:br>
            <a:r>
              <a:rPr lang="en-US" dirty="0"/>
              <a:t>Wind loading of surface pressure - N/m</a:t>
            </a:r>
            <a:r>
              <a:rPr lang="en-US" baseline="30000" dirty="0"/>
              <a:t>2</a:t>
            </a:r>
            <a:r>
              <a:rPr lang="en-US" dirty="0"/>
              <a:t> (km/h</a:t>
            </a:r>
            <a:r>
              <a:rPr lang="en-US" dirty="0" smtClean="0"/>
              <a:t>)</a:t>
            </a:r>
          </a:p>
          <a:p>
            <a:pPr algn="ctr">
              <a:buNone/>
            </a:pPr>
            <a:r>
              <a:rPr lang="en-US" dirty="0"/>
              <a:t/>
            </a:r>
            <a:br>
              <a:rPr lang="en-US" dirty="0"/>
            </a:br>
            <a:r>
              <a:rPr lang="en-US" dirty="0"/>
              <a:t>Impact resistance - mm</a:t>
            </a:r>
            <a:r>
              <a:rPr lang="en-US" baseline="30000" dirty="0"/>
              <a:t> </a:t>
            </a:r>
            <a:r>
              <a:rPr lang="en-US" dirty="0"/>
              <a:t> at </a:t>
            </a:r>
            <a:r>
              <a:rPr lang="en-US" dirty="0" smtClean="0"/>
              <a:t>km/h</a:t>
            </a:r>
          </a:p>
          <a:p>
            <a:pPr algn="ctr">
              <a:buNone/>
            </a:pPr>
            <a:r>
              <a:rPr lang="en-US" dirty="0"/>
              <a:t/>
            </a:r>
            <a:br>
              <a:rPr lang="en-US" dirty="0"/>
            </a:br>
            <a:r>
              <a:rPr lang="en-US" dirty="0"/>
              <a:t>Maximum system voltage </a:t>
            </a:r>
            <a:r>
              <a:rPr lang="en-US" dirty="0" smtClean="0"/>
              <a:t>– </a:t>
            </a:r>
            <a:r>
              <a:rPr lang="en-US" dirty="0" err="1" smtClean="0"/>
              <a:t>V</a:t>
            </a:r>
            <a:r>
              <a:rPr lang="en-US" baseline="-25000" dirty="0" err="1" smtClean="0"/>
              <a:t>max</a:t>
            </a:r>
            <a:endParaRPr lang="en-US" baseline="-25000" dirty="0" smtClean="0"/>
          </a:p>
          <a:p>
            <a:pPr algn="ctr">
              <a:buNone/>
            </a:pPr>
            <a:r>
              <a:rPr lang="en-US" dirty="0"/>
              <a:t/>
            </a:r>
            <a:br>
              <a:rPr lang="en-US" dirty="0"/>
            </a:br>
            <a:r>
              <a:rPr lang="en-US" dirty="0"/>
              <a:t>Storage and operating temperature - </a:t>
            </a:r>
            <a:r>
              <a:rPr lang="en-US" baseline="30000" dirty="0" err="1"/>
              <a:t>o</a:t>
            </a:r>
            <a:r>
              <a:rPr lang="en-US" dirty="0" err="1"/>
              <a:t>C</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ox(i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ox(i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ox(in)">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ox(in)">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ox(in)">
                                      <p:cBhvr>
                                        <p:cTn id="5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Module efficiency</a:t>
            </a:r>
            <a:r>
              <a:rPr lang="en-US" dirty="0"/>
              <a:t> </a:t>
            </a:r>
          </a:p>
        </p:txBody>
      </p:sp>
      <p:sp>
        <p:nvSpPr>
          <p:cNvPr id="3" name="Content Placeholder 2"/>
          <p:cNvSpPr>
            <a:spLocks noGrp="1"/>
          </p:cNvSpPr>
          <p:nvPr>
            <p:ph idx="1"/>
          </p:nvPr>
        </p:nvSpPr>
        <p:spPr/>
        <p:txBody>
          <a:bodyPr>
            <a:normAutofit fontScale="85000" lnSpcReduction="10000"/>
          </a:bodyPr>
          <a:lstStyle/>
          <a:p>
            <a:r>
              <a:rPr lang="en-US" dirty="0"/>
              <a:t>Commercial crystalline photovoltaic modules efficiency typically ranges from 10 to 13 %. </a:t>
            </a:r>
            <a:endParaRPr lang="en-US" dirty="0" smtClean="0"/>
          </a:p>
          <a:p>
            <a:r>
              <a:rPr lang="en-US" dirty="0"/>
              <a:t>T</a:t>
            </a:r>
            <a:r>
              <a:rPr lang="en-US" dirty="0" smtClean="0"/>
              <a:t>he </a:t>
            </a:r>
            <a:r>
              <a:rPr lang="en-US" dirty="0"/>
              <a:t>solar cell efficiency doesn’t equal the module efficiency. </a:t>
            </a:r>
            <a:endParaRPr lang="en-US" dirty="0" smtClean="0"/>
          </a:p>
          <a:p>
            <a:r>
              <a:rPr lang="en-US" dirty="0" smtClean="0"/>
              <a:t>The </a:t>
            </a:r>
            <a:r>
              <a:rPr lang="en-US" dirty="0"/>
              <a:t>module efficiency is usually 1 to 3 % lower than the solar cell </a:t>
            </a:r>
            <a:r>
              <a:rPr lang="en-US" dirty="0" smtClean="0"/>
              <a:t>efficiency. </a:t>
            </a:r>
          </a:p>
          <a:p>
            <a:r>
              <a:rPr lang="en-US" dirty="0" smtClean="0"/>
              <a:t>Due </a:t>
            </a:r>
            <a:r>
              <a:rPr lang="en-US" dirty="0"/>
              <a:t>to glass reflection, frame shadowing, higher temperatures etc. </a:t>
            </a:r>
            <a:endParaRPr lang="en-US" dirty="0" smtClean="0"/>
          </a:p>
          <a:p>
            <a:r>
              <a:rPr lang="en-US" dirty="0" smtClean="0"/>
              <a:t>Amorphous </a:t>
            </a:r>
            <a:r>
              <a:rPr lang="en-US" dirty="0"/>
              <a:t>modules have the lowest price, yet their lifetime is short and their efficiency is up to 8 % only. </a:t>
            </a:r>
            <a:br>
              <a:rPr lang="en-US" dirty="0"/>
            </a:b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Temperature coefficients</a:t>
            </a:r>
            <a:r>
              <a:rPr lang="en-US" dirty="0"/>
              <a:t> </a:t>
            </a:r>
          </a:p>
        </p:txBody>
      </p:sp>
      <p:sp>
        <p:nvSpPr>
          <p:cNvPr id="3" name="Content Placeholder 2"/>
          <p:cNvSpPr>
            <a:spLocks noGrp="1"/>
          </p:cNvSpPr>
          <p:nvPr>
            <p:ph idx="1"/>
          </p:nvPr>
        </p:nvSpPr>
        <p:spPr>
          <a:xfrm>
            <a:off x="457200" y="1143000"/>
            <a:ext cx="8229600" cy="5715000"/>
          </a:xfrm>
        </p:spPr>
        <p:txBody>
          <a:bodyPr>
            <a:normAutofit fontScale="85000" lnSpcReduction="20000"/>
          </a:bodyPr>
          <a:lstStyle/>
          <a:p>
            <a:pPr>
              <a:buNone/>
            </a:pPr>
            <a:r>
              <a:rPr lang="en-US" dirty="0" smtClean="0"/>
              <a:t>  </a:t>
            </a:r>
            <a:r>
              <a:rPr lang="en-US" dirty="0"/>
              <a:t>All electrical parameters of solar module depends on temperature. </a:t>
            </a:r>
            <a:endParaRPr lang="en-US" dirty="0" smtClean="0"/>
          </a:p>
          <a:p>
            <a:pPr>
              <a:buNone/>
            </a:pPr>
            <a:r>
              <a:rPr lang="en-US" dirty="0" smtClean="0"/>
              <a:t>The </a:t>
            </a:r>
            <a:r>
              <a:rPr lang="en-US" dirty="0"/>
              <a:t>most common temperature coefficients that are </a:t>
            </a:r>
            <a:r>
              <a:rPr lang="en-US" dirty="0" smtClean="0"/>
              <a:t>usually </a:t>
            </a:r>
            <a:r>
              <a:rPr lang="en-US" dirty="0"/>
              <a:t>available in module data sheets are (typical values are valid for crystalline silicon solar cells):</a:t>
            </a:r>
            <a:br>
              <a:rPr lang="en-US" dirty="0"/>
            </a:br>
            <a:endParaRPr lang="en-US" dirty="0" smtClean="0"/>
          </a:p>
          <a:p>
            <a:pPr>
              <a:buNone/>
            </a:pPr>
            <a:r>
              <a:rPr lang="en-US" dirty="0" smtClean="0"/>
              <a:t>    α </a:t>
            </a:r>
            <a:r>
              <a:rPr lang="en-US" dirty="0"/>
              <a:t>(</a:t>
            </a:r>
            <a:r>
              <a:rPr lang="en-US" dirty="0" err="1"/>
              <a:t>I</a:t>
            </a:r>
            <a:r>
              <a:rPr lang="en-US" baseline="-25000" dirty="0" err="1"/>
              <a:t>sc</a:t>
            </a:r>
            <a:r>
              <a:rPr lang="en-US" dirty="0"/>
              <a:t>) typical values between +0.03%/K and +0.1%/</a:t>
            </a:r>
            <a:r>
              <a:rPr lang="en-US" dirty="0" smtClean="0"/>
              <a:t>K</a:t>
            </a:r>
          </a:p>
          <a:p>
            <a:pPr>
              <a:buNone/>
            </a:pPr>
            <a:r>
              <a:rPr lang="en-US" dirty="0"/>
              <a:t/>
            </a:r>
            <a:br>
              <a:rPr lang="en-US" dirty="0"/>
            </a:br>
            <a:r>
              <a:rPr lang="en-US" dirty="0"/>
              <a:t>β (V</a:t>
            </a:r>
            <a:r>
              <a:rPr lang="en-US" baseline="-25000" dirty="0"/>
              <a:t>oc</a:t>
            </a:r>
            <a:r>
              <a:rPr lang="en-US" dirty="0"/>
              <a:t>) typical values between -0.33%/K and -0.40%/</a:t>
            </a:r>
            <a:r>
              <a:rPr lang="en-US" dirty="0" smtClean="0"/>
              <a:t>K</a:t>
            </a:r>
          </a:p>
          <a:p>
            <a:pPr>
              <a:buNone/>
            </a:pPr>
            <a:r>
              <a:rPr lang="en-US" dirty="0"/>
              <a:t/>
            </a:r>
            <a:br>
              <a:rPr lang="en-US" dirty="0"/>
            </a:br>
            <a:r>
              <a:rPr lang="en-US" dirty="0"/>
              <a:t>γ (</a:t>
            </a:r>
            <a:r>
              <a:rPr lang="en-US" dirty="0" err="1"/>
              <a:t>P</a:t>
            </a:r>
            <a:r>
              <a:rPr lang="en-US" baseline="-25000" dirty="0" err="1"/>
              <a:t>mpp</a:t>
            </a:r>
            <a:r>
              <a:rPr lang="en-US" dirty="0"/>
              <a:t>) typical values between -0.40%/K and -0.50%/</a:t>
            </a:r>
            <a:r>
              <a:rPr lang="en-US" dirty="0" smtClean="0"/>
              <a:t>K</a:t>
            </a:r>
          </a:p>
          <a:p>
            <a:pPr>
              <a:buNone/>
            </a:pPr>
            <a:endParaRPr lang="en-US" dirty="0" smtClean="0"/>
          </a:p>
          <a:p>
            <a:pPr>
              <a:buNone/>
            </a:pPr>
            <a:r>
              <a:rPr lang="en-US" dirty="0"/>
              <a:t>Values are important in design stage of PV system and they should be considered as important parameters related to the PV system design. </a:t>
            </a:r>
          </a:p>
          <a:p>
            <a:pPr>
              <a:buNone/>
            </a:pPr>
            <a:endParaRPr lang="en-US" dirty="0" smtClean="0"/>
          </a:p>
          <a:p>
            <a:pPr>
              <a:buNone/>
            </a:pPr>
            <a:endParaRPr lang="en-US" dirty="0"/>
          </a:p>
          <a:p>
            <a:pPr>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ox(in)">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descr="C:\Users\mahdik\Desktop\17\lecture17_Page_08.tif"/>
          <p:cNvPicPr>
            <a:picLocks noChangeAspect="1" noChangeArrowheads="1"/>
          </p:cNvPicPr>
          <p:nvPr/>
        </p:nvPicPr>
        <p:blipFill>
          <a:blip r:embed="rId2"/>
          <a:srcRect/>
          <a:stretch>
            <a:fillRect/>
          </a:stretch>
        </p:blipFill>
        <p:spPr bwMode="auto">
          <a:xfrm>
            <a:off x="11113" y="11113"/>
            <a:ext cx="9121775" cy="6835775"/>
          </a:xfrm>
          <a:prstGeom prst="rect">
            <a:avLst/>
          </a:prstGeom>
          <a:noFill/>
        </p:spPr>
      </p:pic>
      <p:pic>
        <p:nvPicPr>
          <p:cNvPr id="8195" name="Picture 3"/>
          <p:cNvPicPr>
            <a:picLocks noChangeAspect="1" noChangeArrowheads="1"/>
          </p:cNvPicPr>
          <p:nvPr/>
        </p:nvPicPr>
        <p:blipFill>
          <a:blip r:embed="rId3"/>
          <a:srcRect/>
          <a:stretch>
            <a:fillRect/>
          </a:stretch>
        </p:blipFill>
        <p:spPr bwMode="auto">
          <a:xfrm>
            <a:off x="2209800" y="647700"/>
            <a:ext cx="5410199" cy="6210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descr="C:\Users\mahdik\Desktop\17\lecture17_Page_09.tif"/>
          <p:cNvPicPr>
            <a:picLocks noChangeAspect="1" noChangeArrowheads="1"/>
          </p:cNvPicPr>
          <p:nvPr/>
        </p:nvPicPr>
        <p:blipFill>
          <a:blip r:embed="rId2"/>
          <a:srcRect/>
          <a:stretch>
            <a:fillRect/>
          </a:stretch>
        </p:blipFill>
        <p:spPr bwMode="auto">
          <a:xfrm>
            <a:off x="11113" y="11113"/>
            <a:ext cx="9121775" cy="6835775"/>
          </a:xfrm>
          <a:prstGeom prst="rect">
            <a:avLst/>
          </a:prstGeom>
          <a:noFill/>
        </p:spPr>
      </p:pic>
      <p:pic>
        <p:nvPicPr>
          <p:cNvPr id="9219" name="Picture 3"/>
          <p:cNvPicPr>
            <a:picLocks noChangeAspect="1" noChangeArrowheads="1"/>
          </p:cNvPicPr>
          <p:nvPr/>
        </p:nvPicPr>
        <p:blipFill>
          <a:blip r:embed="rId3"/>
          <a:srcRect/>
          <a:stretch>
            <a:fillRect/>
          </a:stretch>
        </p:blipFill>
        <p:spPr bwMode="auto">
          <a:xfrm>
            <a:off x="1371600" y="1120354"/>
            <a:ext cx="6638925" cy="558524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3" name="Picture 3" descr="C:\Users\mahdik\Desktop\17\lecture17_Page_10.tif"/>
          <p:cNvPicPr>
            <a:picLocks noChangeAspect="1" noChangeArrowheads="1"/>
          </p:cNvPicPr>
          <p:nvPr/>
        </p:nvPicPr>
        <p:blipFill>
          <a:blip r:embed="rId2"/>
          <a:srcRect/>
          <a:stretch>
            <a:fillRect/>
          </a:stretch>
        </p:blipFill>
        <p:spPr bwMode="auto">
          <a:xfrm>
            <a:off x="11113" y="11113"/>
            <a:ext cx="9121775" cy="6835775"/>
          </a:xfrm>
          <a:prstGeom prst="rect">
            <a:avLst/>
          </a:prstGeom>
          <a:noFill/>
        </p:spPr>
      </p:pic>
      <p:pic>
        <p:nvPicPr>
          <p:cNvPr id="10244" name="Picture 4"/>
          <p:cNvPicPr>
            <a:picLocks noChangeAspect="1" noChangeArrowheads="1"/>
          </p:cNvPicPr>
          <p:nvPr/>
        </p:nvPicPr>
        <p:blipFill>
          <a:blip r:embed="rId3"/>
          <a:srcRect/>
          <a:stretch>
            <a:fillRect/>
          </a:stretch>
        </p:blipFill>
        <p:spPr bwMode="auto">
          <a:xfrm>
            <a:off x="2209800" y="838200"/>
            <a:ext cx="6248400" cy="3409950"/>
          </a:xfrm>
          <a:prstGeom prst="rect">
            <a:avLst/>
          </a:prstGeom>
          <a:noFill/>
          <a:ln w="9525">
            <a:noFill/>
            <a:miter lim="800000"/>
            <a:headEnd/>
            <a:tailEnd/>
          </a:ln>
        </p:spPr>
      </p:pic>
      <p:pic>
        <p:nvPicPr>
          <p:cNvPr id="10245" name="Picture 5"/>
          <p:cNvPicPr>
            <a:picLocks noChangeAspect="1" noChangeArrowheads="1"/>
          </p:cNvPicPr>
          <p:nvPr/>
        </p:nvPicPr>
        <p:blipFill>
          <a:blip r:embed="rId4"/>
          <a:srcRect/>
          <a:stretch>
            <a:fillRect/>
          </a:stretch>
        </p:blipFill>
        <p:spPr bwMode="auto">
          <a:xfrm>
            <a:off x="3276600" y="4105275"/>
            <a:ext cx="4000500" cy="2828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descr="C:\Users\mahdik\Desktop\17\lecture17_Page_11.tif"/>
          <p:cNvPicPr>
            <a:picLocks noChangeAspect="1" noChangeArrowheads="1"/>
          </p:cNvPicPr>
          <p:nvPr/>
        </p:nvPicPr>
        <p:blipFill>
          <a:blip r:embed="rId2"/>
          <a:srcRect/>
          <a:stretch>
            <a:fillRect/>
          </a:stretch>
        </p:blipFill>
        <p:spPr bwMode="auto">
          <a:xfrm>
            <a:off x="11113" y="11113"/>
            <a:ext cx="9121775" cy="6835775"/>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099" name="Picture 3" descr="C:\Users\mahdik\Desktop\17\lecture17_Page_04.tif"/>
          <p:cNvPicPr>
            <a:picLocks noChangeAspect="1" noChangeArrowheads="1"/>
          </p:cNvPicPr>
          <p:nvPr/>
        </p:nvPicPr>
        <p:blipFill>
          <a:blip r:embed="rId2"/>
          <a:srcRect/>
          <a:stretch>
            <a:fillRect/>
          </a:stretch>
        </p:blipFill>
        <p:spPr bwMode="auto">
          <a:xfrm>
            <a:off x="11113" y="11113"/>
            <a:ext cx="9121775" cy="6835775"/>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descr="C:\Users\mahdik\Desktop\17\lecture17_Page_12.tif"/>
          <p:cNvPicPr>
            <a:picLocks noChangeAspect="1" noChangeArrowheads="1"/>
          </p:cNvPicPr>
          <p:nvPr/>
        </p:nvPicPr>
        <p:blipFill>
          <a:blip r:embed="rId2"/>
          <a:srcRect/>
          <a:stretch>
            <a:fillRect/>
          </a:stretch>
        </p:blipFill>
        <p:spPr bwMode="auto">
          <a:xfrm>
            <a:off x="11113" y="11113"/>
            <a:ext cx="9121775" cy="6835775"/>
          </a:xfrm>
          <a:prstGeom prst="rect">
            <a:avLst/>
          </a:prstGeom>
          <a:noFill/>
        </p:spPr>
      </p:pic>
      <p:pic>
        <p:nvPicPr>
          <p:cNvPr id="12291" name="Picture 3" descr="C:\Users\mahdik\Downloads\RTEmagicC_b-05-038_mod_Page_1_Image_0002_02_jpg.jpg"/>
          <p:cNvPicPr>
            <a:picLocks noChangeAspect="1" noChangeArrowheads="1"/>
          </p:cNvPicPr>
          <p:nvPr/>
        </p:nvPicPr>
        <p:blipFill>
          <a:blip r:embed="rId3"/>
          <a:srcRect/>
          <a:stretch>
            <a:fillRect/>
          </a:stretch>
        </p:blipFill>
        <p:spPr bwMode="auto">
          <a:xfrm>
            <a:off x="304800" y="762000"/>
            <a:ext cx="4114800" cy="598170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EVA Adhesive film Feature</a:t>
            </a:r>
            <a:endParaRPr lang="en-US" dirty="0"/>
          </a:p>
        </p:txBody>
      </p:sp>
      <p:sp>
        <p:nvSpPr>
          <p:cNvPr id="3" name="Content Placeholder 2"/>
          <p:cNvSpPr>
            <a:spLocks noGrp="1"/>
          </p:cNvSpPr>
          <p:nvPr>
            <p:ph idx="1"/>
          </p:nvPr>
        </p:nvSpPr>
        <p:spPr/>
        <p:txBody>
          <a:bodyPr>
            <a:normAutofit fontScale="92500" lnSpcReduction="20000"/>
          </a:bodyPr>
          <a:lstStyle/>
          <a:p>
            <a:r>
              <a:rPr lang="en-US" dirty="0"/>
              <a:t>Superior durability - 20 years resistance against weather, high temperature and high humidity</a:t>
            </a:r>
          </a:p>
          <a:p>
            <a:r>
              <a:rPr lang="en-US" dirty="0"/>
              <a:t>Excellent adhesion - 140 N/cm when applied to glass for TPT film.</a:t>
            </a:r>
          </a:p>
          <a:p>
            <a:r>
              <a:rPr lang="en-US" dirty="0"/>
              <a:t>&gt;90% light transmission</a:t>
            </a:r>
          </a:p>
          <a:p>
            <a:r>
              <a:rPr lang="en-US" dirty="0"/>
              <a:t>Excellent encapsulating properties</a:t>
            </a:r>
          </a:p>
          <a:p>
            <a:r>
              <a:rPr lang="en-US" dirty="0"/>
              <a:t>Film is not adhesive at room temperature to ease manufacturing operations</a:t>
            </a:r>
          </a:p>
          <a:p>
            <a:r>
              <a:rPr lang="en-US" dirty="0"/>
              <a:t>Cross linking and enhanced bonding are achieved when the film is heated and pressed</a:t>
            </a:r>
          </a:p>
          <a:p>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314" name="Picture 2" descr="C:\Users\mahdik\Desktop\17\lecture17_Page_13.tif"/>
          <p:cNvPicPr>
            <a:picLocks noChangeAspect="1" noChangeArrowheads="1"/>
          </p:cNvPicPr>
          <p:nvPr/>
        </p:nvPicPr>
        <p:blipFill>
          <a:blip r:embed="rId2"/>
          <a:srcRect/>
          <a:stretch>
            <a:fillRect/>
          </a:stretch>
        </p:blipFill>
        <p:spPr bwMode="auto">
          <a:xfrm>
            <a:off x="11113" y="11113"/>
            <a:ext cx="9121775" cy="6835775"/>
          </a:xfrm>
          <a:prstGeom prst="rect">
            <a:avLst/>
          </a:prstGeom>
          <a:noFill/>
        </p:spPr>
      </p:pic>
      <p:pic>
        <p:nvPicPr>
          <p:cNvPr id="13316" name="Picture 4" descr="File:Pv module lamination 05.jpg">
            <a:hlinkClick r:id="rId3"/>
          </p:cNvPr>
          <p:cNvPicPr>
            <a:picLocks noChangeAspect="1" noChangeArrowheads="1"/>
          </p:cNvPicPr>
          <p:nvPr/>
        </p:nvPicPr>
        <p:blipFill>
          <a:blip r:embed="rId4"/>
          <a:srcRect/>
          <a:stretch>
            <a:fillRect/>
          </a:stretch>
        </p:blipFill>
        <p:spPr bwMode="auto">
          <a:xfrm>
            <a:off x="457200" y="685800"/>
            <a:ext cx="7620000" cy="5715000"/>
          </a:xfrm>
          <a:prstGeom prst="rect">
            <a:avLst/>
          </a:prstGeom>
          <a:noFill/>
        </p:spPr>
      </p:pic>
      <p:sp>
        <p:nvSpPr>
          <p:cNvPr id="6" name="Rectangle 5"/>
          <p:cNvSpPr/>
          <p:nvPr/>
        </p:nvSpPr>
        <p:spPr>
          <a:xfrm>
            <a:off x="3505200" y="304800"/>
            <a:ext cx="1981200" cy="369332"/>
          </a:xfrm>
          <a:prstGeom prst="rect">
            <a:avLst/>
          </a:prstGeom>
        </p:spPr>
        <p:txBody>
          <a:bodyPr wrap="square">
            <a:spAutoFit/>
          </a:bodyPr>
          <a:lstStyle/>
          <a:p>
            <a:pPr algn="ctr"/>
            <a:r>
              <a:rPr lang="en-US" b="1" dirty="0" smtClean="0"/>
              <a:t>module lamination </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Laminating Steps</a:t>
            </a:r>
            <a:endParaRPr lang="en-US" dirty="0"/>
          </a:p>
        </p:txBody>
      </p:sp>
      <p:sp>
        <p:nvSpPr>
          <p:cNvPr id="3" name="Content Placeholder 2"/>
          <p:cNvSpPr>
            <a:spLocks noGrp="1"/>
          </p:cNvSpPr>
          <p:nvPr>
            <p:ph idx="1"/>
          </p:nvPr>
        </p:nvSpPr>
        <p:spPr>
          <a:xfrm>
            <a:off x="304800" y="1295400"/>
            <a:ext cx="8382000" cy="5410200"/>
          </a:xfrm>
        </p:spPr>
        <p:txBody>
          <a:bodyPr>
            <a:normAutofit fontScale="55000" lnSpcReduction="20000"/>
          </a:bodyPr>
          <a:lstStyle/>
          <a:p>
            <a:r>
              <a:rPr lang="en-US" b="1" dirty="0"/>
              <a:t>Laminating</a:t>
            </a:r>
            <a:r>
              <a:rPr lang="en-US" dirty="0"/>
              <a:t>: laminate the glass, EVA film, connected silicon cells, EVA film, </a:t>
            </a:r>
            <a:r>
              <a:rPr lang="en-US" dirty="0" smtClean="0"/>
              <a:t>TPT </a:t>
            </a:r>
            <a:r>
              <a:rPr lang="en-US" dirty="0" err="1" smtClean="0"/>
              <a:t>backsheet</a:t>
            </a:r>
            <a:r>
              <a:rPr lang="en-US" dirty="0" smtClean="0"/>
              <a:t> </a:t>
            </a:r>
            <a:r>
              <a:rPr lang="en-US" dirty="0"/>
              <a:t>foil in sequence.</a:t>
            </a:r>
          </a:p>
          <a:p>
            <a:pPr>
              <a:buNone/>
            </a:pPr>
            <a:r>
              <a:rPr lang="en-US" dirty="0"/>
              <a:t> </a:t>
            </a:r>
          </a:p>
          <a:p>
            <a:r>
              <a:rPr lang="en-US" b="1" dirty="0"/>
              <a:t>Vacuum pumping</a:t>
            </a:r>
            <a:r>
              <a:rPr lang="en-US" dirty="0"/>
              <a:t>: Place above laminated pieces into the lower room of the double-vacuum press.  Then the upper room and the lower room are vacuumed synchronously about 6min.</a:t>
            </a:r>
          </a:p>
          <a:p>
            <a:pPr>
              <a:buNone/>
            </a:pPr>
            <a:r>
              <a:rPr lang="en-US" dirty="0"/>
              <a:t> </a:t>
            </a:r>
          </a:p>
          <a:p>
            <a:r>
              <a:rPr lang="en-US" b="1" dirty="0"/>
              <a:t>Heating</a:t>
            </a:r>
            <a:r>
              <a:rPr lang="en-US" dirty="0"/>
              <a:t>: the upper room and the lower room are kept vacuum, meanwhile heat the laminated pieces.</a:t>
            </a:r>
          </a:p>
          <a:p>
            <a:pPr>
              <a:buNone/>
            </a:pPr>
            <a:r>
              <a:rPr lang="en-US" dirty="0"/>
              <a:t> </a:t>
            </a:r>
          </a:p>
          <a:p>
            <a:r>
              <a:rPr lang="en-US" b="1" dirty="0"/>
              <a:t>Press</a:t>
            </a:r>
            <a:r>
              <a:rPr lang="en-US" dirty="0"/>
              <a:t>: Laminated pieces are heated under 135°C-140°C conditions, the upper room cancel vacuum and get back to atmospheric pressure.  At that time the lower room is still kept vacuum, that is to say, the upper room press on the laminated pieces of the lower room.</a:t>
            </a:r>
          </a:p>
          <a:p>
            <a:pPr>
              <a:buNone/>
            </a:pPr>
            <a:r>
              <a:rPr lang="en-US" dirty="0"/>
              <a:t> </a:t>
            </a:r>
          </a:p>
          <a:p>
            <a:r>
              <a:rPr lang="en-US" b="1" dirty="0"/>
              <a:t>Curing</a:t>
            </a:r>
            <a:r>
              <a:rPr lang="en-US" dirty="0"/>
              <a:t>: Isothermal curing under the curing temperature.</a:t>
            </a:r>
          </a:p>
          <a:p>
            <a:pPr>
              <a:buNone/>
            </a:pPr>
            <a:r>
              <a:rPr lang="en-US" dirty="0"/>
              <a:t> </a:t>
            </a:r>
          </a:p>
          <a:p>
            <a:r>
              <a:rPr lang="en-US" b="1" dirty="0"/>
              <a:t>Cooling and framing</a:t>
            </a:r>
            <a:r>
              <a:rPr lang="en-US" dirty="0"/>
              <a:t>: After isothermal curing, cancel the vacuum of the lower room, open the top of the press, and take out the laminated modules.  Then cut off the extra EVA of composite lamination edge.  Moreover seal frame and equip the </a:t>
            </a:r>
            <a:r>
              <a:rPr lang="en-US" dirty="0" err="1"/>
              <a:t>termainal</a:t>
            </a:r>
            <a:r>
              <a:rPr lang="en-US" dirty="0"/>
              <a:t> box, assemble PV modules at last.</a:t>
            </a:r>
          </a:p>
          <a:p>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Solar Cell </a:t>
            </a:r>
            <a:r>
              <a:rPr lang="en-US" b="1" dirty="0" err="1" smtClean="0"/>
              <a:t>Encapsulant</a:t>
            </a:r>
            <a:r>
              <a:rPr lang="en-US" b="1" dirty="0" smtClean="0"/>
              <a:t> TPT</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92500" lnSpcReduction="20000"/>
          </a:bodyPr>
          <a:lstStyle/>
          <a:p>
            <a:r>
              <a:rPr lang="en-US" dirty="0"/>
              <a:t> </a:t>
            </a:r>
            <a:r>
              <a:rPr lang="en-US" b="1" dirty="0"/>
              <a:t>1)UV resistance</a:t>
            </a:r>
            <a:r>
              <a:rPr lang="en-US" b="1" dirty="0" smtClean="0"/>
              <a:t>, Moisture barrier</a:t>
            </a:r>
          </a:p>
          <a:p>
            <a:endParaRPr lang="en-US" b="1" dirty="0" smtClean="0"/>
          </a:p>
          <a:p>
            <a:r>
              <a:rPr lang="en-US" b="1" dirty="0" smtClean="0"/>
              <a:t>2)</a:t>
            </a:r>
            <a:r>
              <a:rPr lang="en-US" b="1" dirty="0" err="1" smtClean="0"/>
              <a:t>Weatherability</a:t>
            </a:r>
            <a:r>
              <a:rPr lang="en-US" b="1" dirty="0" smtClean="0"/>
              <a:t>, Durability </a:t>
            </a:r>
            <a:r>
              <a:rPr lang="en-US" b="1" dirty="0"/>
              <a:t>+</a:t>
            </a:r>
            <a:r>
              <a:rPr lang="en-US" b="1" dirty="0" smtClean="0"/>
              <a:t>25year</a:t>
            </a:r>
          </a:p>
          <a:p>
            <a:endParaRPr lang="en-US" b="1" dirty="0" smtClean="0"/>
          </a:p>
          <a:p>
            <a:r>
              <a:rPr lang="en-US" b="1" dirty="0" smtClean="0"/>
              <a:t>3)Electrical insulation</a:t>
            </a:r>
          </a:p>
          <a:p>
            <a:endParaRPr lang="en-US" dirty="0"/>
          </a:p>
          <a:p>
            <a:r>
              <a:rPr lang="en-US" b="1" dirty="0"/>
              <a:t>4)Inertness toward a wide variety of chemicals, solvents, and staining </a:t>
            </a:r>
            <a:r>
              <a:rPr lang="en-US" b="1" dirty="0" smtClean="0"/>
              <a:t>agents</a:t>
            </a:r>
          </a:p>
          <a:p>
            <a:endParaRPr lang="en-US" dirty="0"/>
          </a:p>
          <a:p>
            <a:r>
              <a:rPr lang="en-US" b="1" dirty="0"/>
              <a:t>5)Excellent adhesion to EVA, Waterproof.</a:t>
            </a:r>
            <a:endParaRPr lang="en-US" dirty="0"/>
          </a:p>
          <a:p>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Last Questions</a:t>
            </a:r>
            <a:endParaRPr lang="en-US" dirty="0"/>
          </a:p>
        </p:txBody>
      </p:sp>
      <p:sp>
        <p:nvSpPr>
          <p:cNvPr id="3" name="Content Placeholder 2"/>
          <p:cNvSpPr>
            <a:spLocks noGrp="1"/>
          </p:cNvSpPr>
          <p:nvPr>
            <p:ph idx="1"/>
          </p:nvPr>
        </p:nvSpPr>
        <p:spPr/>
        <p:txBody>
          <a:bodyPr/>
          <a:lstStyle/>
          <a:p>
            <a:pPr algn="ctr"/>
            <a:r>
              <a:rPr lang="en-US" dirty="0" smtClean="0"/>
              <a:t>Low- Iron Glass:</a:t>
            </a:r>
          </a:p>
          <a:p>
            <a:pPr algn="ctr">
              <a:buNone/>
            </a:pPr>
            <a:r>
              <a:rPr lang="en-US" b="1" i="1" dirty="0" smtClean="0"/>
              <a:t> Low iron</a:t>
            </a:r>
            <a:r>
              <a:rPr lang="en-US" b="1" dirty="0" smtClean="0"/>
              <a:t> </a:t>
            </a:r>
            <a:r>
              <a:rPr lang="en-US" dirty="0" smtClean="0"/>
              <a:t>glasses have similar</a:t>
            </a:r>
            <a:r>
              <a:rPr lang="en-US" b="1" dirty="0" smtClean="0"/>
              <a:t> </a:t>
            </a:r>
            <a:r>
              <a:rPr lang="en-US" dirty="0" smtClean="0">
                <a:hlinkClick r:id="rId2"/>
              </a:rPr>
              <a:t>chemical composition and properties</a:t>
            </a:r>
            <a:r>
              <a:rPr lang="en-US" b="1" dirty="0" smtClean="0"/>
              <a:t> </a:t>
            </a:r>
            <a:r>
              <a:rPr lang="en-US" dirty="0" smtClean="0"/>
              <a:t>traditional glasses except the iron oxide content is significantly reduced, providing a less "greenish" tint. </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Current at battery operating voltage – I</a:t>
            </a:r>
            <a:endParaRPr lang="en-US" dirty="0"/>
          </a:p>
        </p:txBody>
      </p:sp>
      <p:pic>
        <p:nvPicPr>
          <p:cNvPr id="1026" name="Picture 2"/>
          <p:cNvPicPr>
            <a:picLocks noGrp="1" noChangeAspect="1" noChangeArrowheads="1"/>
          </p:cNvPicPr>
          <p:nvPr>
            <p:ph idx="1"/>
          </p:nvPr>
        </p:nvPicPr>
        <p:blipFill>
          <a:blip r:embed="rId2"/>
          <a:srcRect/>
          <a:stretch>
            <a:fillRect/>
          </a:stretch>
        </p:blipFill>
        <p:spPr bwMode="auto">
          <a:xfrm>
            <a:off x="5486400" y="1371600"/>
            <a:ext cx="3257747" cy="19812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533400" y="4419600"/>
            <a:ext cx="3382973" cy="2057400"/>
          </a:xfrm>
          <a:prstGeom prst="rect">
            <a:avLst/>
          </a:prstGeom>
          <a:noFill/>
          <a:ln w="9525">
            <a:noFill/>
            <a:miter lim="800000"/>
            <a:headEnd/>
            <a:tailEnd/>
          </a:ln>
          <a:effectLst/>
        </p:spPr>
      </p:pic>
      <p:sp>
        <p:nvSpPr>
          <p:cNvPr id="6" name="Rectangle 5"/>
          <p:cNvSpPr/>
          <p:nvPr/>
        </p:nvSpPr>
        <p:spPr>
          <a:xfrm>
            <a:off x="838200" y="1828800"/>
            <a:ext cx="4572000" cy="923330"/>
          </a:xfrm>
          <a:prstGeom prst="rect">
            <a:avLst/>
          </a:prstGeom>
        </p:spPr>
        <p:txBody>
          <a:bodyPr>
            <a:spAutoFit/>
          </a:bodyPr>
          <a:lstStyle/>
          <a:p>
            <a:r>
              <a:rPr lang="en-US" dirty="0" smtClean="0"/>
              <a:t>As long as the pressure or voltage is higher in the solar module than in the battery, current will flow into the battery.</a:t>
            </a:r>
            <a:endParaRPr lang="en-US" dirty="0"/>
          </a:p>
        </p:txBody>
      </p:sp>
      <p:sp>
        <p:nvSpPr>
          <p:cNvPr id="7" name="Rectangle 6"/>
          <p:cNvSpPr/>
          <p:nvPr/>
        </p:nvSpPr>
        <p:spPr>
          <a:xfrm>
            <a:off x="4572000" y="4800600"/>
            <a:ext cx="4572000" cy="1200329"/>
          </a:xfrm>
          <a:prstGeom prst="rect">
            <a:avLst/>
          </a:prstGeom>
        </p:spPr>
        <p:txBody>
          <a:bodyPr>
            <a:spAutoFit/>
          </a:bodyPr>
          <a:lstStyle/>
          <a:p>
            <a:r>
              <a:rPr lang="en-US" dirty="0" smtClean="0"/>
              <a:t>As the voltage or pressure in the solar module begins to fall due to increased air temperatures as illustrated in the above example, less current flows into the battery.</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a:t>
            </a:r>
            <a:endParaRPr lang="en-US" dirty="0"/>
          </a:p>
        </p:txBody>
      </p:sp>
      <p:pic>
        <p:nvPicPr>
          <p:cNvPr id="2050" name="Picture 2"/>
          <p:cNvPicPr>
            <a:picLocks noGrp="1" noChangeAspect="1" noChangeArrowheads="1"/>
          </p:cNvPicPr>
          <p:nvPr>
            <p:ph idx="1"/>
          </p:nvPr>
        </p:nvPicPr>
        <p:blipFill>
          <a:blip r:embed="rId2"/>
          <a:srcRect/>
          <a:stretch>
            <a:fillRect/>
          </a:stretch>
        </p:blipFill>
        <p:spPr bwMode="auto">
          <a:xfrm>
            <a:off x="1371600" y="2057400"/>
            <a:ext cx="6923499" cy="3703479"/>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338" name="Picture 2" descr="C:\Users\mahdik\Desktop\17\lecture17_Page_14.tif"/>
          <p:cNvPicPr>
            <a:picLocks noChangeAspect="1" noChangeArrowheads="1"/>
          </p:cNvPicPr>
          <p:nvPr/>
        </p:nvPicPr>
        <p:blipFill>
          <a:blip r:embed="rId2"/>
          <a:srcRect/>
          <a:stretch>
            <a:fillRect/>
          </a:stretch>
        </p:blipFill>
        <p:spPr bwMode="auto">
          <a:xfrm>
            <a:off x="11113" y="11113"/>
            <a:ext cx="9121775" cy="6835775"/>
          </a:xfrm>
          <a:prstGeom prst="rect">
            <a:avLst/>
          </a:prstGeom>
          <a:noFill/>
        </p:spPr>
      </p:pic>
      <p:pic>
        <p:nvPicPr>
          <p:cNvPr id="14339" name="Picture 3" descr="C:\Users\mahdik\Downloads\RTEmagicC_PV_Moduletechnologie1_03.jpg.jpg"/>
          <p:cNvPicPr>
            <a:picLocks noChangeAspect="1" noChangeArrowheads="1"/>
          </p:cNvPicPr>
          <p:nvPr/>
        </p:nvPicPr>
        <p:blipFill>
          <a:blip r:embed="rId3"/>
          <a:srcRect/>
          <a:stretch>
            <a:fillRect/>
          </a:stretch>
        </p:blipFill>
        <p:spPr bwMode="auto">
          <a:xfrm>
            <a:off x="2362200" y="1524000"/>
            <a:ext cx="4953000" cy="468306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b="1" dirty="0"/>
              <a:t>Back‐Contacted Cells</a:t>
            </a:r>
            <a:endParaRPr lang="en-US" dirty="0"/>
          </a:p>
        </p:txBody>
      </p:sp>
      <p:sp>
        <p:nvSpPr>
          <p:cNvPr id="3" name="Content Placeholder 2"/>
          <p:cNvSpPr>
            <a:spLocks noGrp="1"/>
          </p:cNvSpPr>
          <p:nvPr>
            <p:ph idx="1"/>
          </p:nvPr>
        </p:nvSpPr>
        <p:spPr/>
        <p:txBody>
          <a:bodyPr/>
          <a:lstStyle/>
          <a:p>
            <a:r>
              <a:rPr lang="en-US" dirty="0" smtClean="0"/>
              <a:t>Alternative </a:t>
            </a:r>
            <a:r>
              <a:rPr lang="en-US" dirty="0"/>
              <a:t>to cells with a front and rear </a:t>
            </a:r>
            <a:r>
              <a:rPr lang="en-US" dirty="0" smtClean="0"/>
              <a:t>contact</a:t>
            </a:r>
          </a:p>
          <a:p>
            <a:endParaRPr lang="en-US" dirty="0" smtClean="0"/>
          </a:p>
          <a:p>
            <a:r>
              <a:rPr lang="en-US" dirty="0" smtClean="0"/>
              <a:t>Lack </a:t>
            </a:r>
            <a:r>
              <a:rPr lang="en-US" dirty="0"/>
              <a:t>of grid shading loss </a:t>
            </a:r>
            <a:r>
              <a:rPr lang="en-US" dirty="0" smtClean="0"/>
              <a:t>(Zero or reduced grid shading)</a:t>
            </a:r>
          </a:p>
          <a:p>
            <a:endParaRPr lang="en-US" dirty="0" smtClean="0"/>
          </a:p>
          <a:p>
            <a:r>
              <a:rPr lang="en-US" dirty="0" smtClean="0"/>
              <a:t>Simplified module assembly (Co-planar interconnection) </a:t>
            </a:r>
          </a:p>
          <a:p>
            <a:endParaRPr lang="en-US" dirty="0" smtClean="0"/>
          </a:p>
          <a:p>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descr="C:\Users\mahdik\Desktop\17\lecture17_Page_05.tif"/>
          <p:cNvPicPr>
            <a:picLocks noChangeAspect="1" noChangeArrowheads="1"/>
          </p:cNvPicPr>
          <p:nvPr/>
        </p:nvPicPr>
        <p:blipFill>
          <a:blip r:embed="rId2"/>
          <a:srcRect/>
          <a:stretch>
            <a:fillRect/>
          </a:stretch>
        </p:blipFill>
        <p:spPr bwMode="auto">
          <a:xfrm>
            <a:off x="11113" y="11113"/>
            <a:ext cx="9121775" cy="6835775"/>
          </a:xfrm>
          <a:prstGeom prst="rect">
            <a:avLst/>
          </a:prstGeom>
          <a:noFill/>
        </p:spPr>
      </p:pic>
      <p:pic>
        <p:nvPicPr>
          <p:cNvPr id="5123" name="Picture 3"/>
          <p:cNvPicPr>
            <a:picLocks noChangeAspect="1" noChangeArrowheads="1"/>
          </p:cNvPicPr>
          <p:nvPr/>
        </p:nvPicPr>
        <p:blipFill>
          <a:blip r:embed="rId3"/>
          <a:srcRect/>
          <a:stretch>
            <a:fillRect/>
          </a:stretch>
        </p:blipFill>
        <p:spPr bwMode="auto">
          <a:xfrm>
            <a:off x="71612" y="914400"/>
            <a:ext cx="9072388" cy="5882654"/>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Design categories of</a:t>
            </a:r>
            <a:br>
              <a:rPr lang="en-US" dirty="0" smtClean="0"/>
            </a:br>
            <a:r>
              <a:rPr lang="en-US" dirty="0" smtClean="0"/>
              <a:t>back contact cells</a:t>
            </a:r>
            <a:endParaRPr lang="en-US" dirty="0"/>
          </a:p>
        </p:txBody>
      </p:sp>
      <p:sp>
        <p:nvSpPr>
          <p:cNvPr id="3" name="Content Placeholder 2"/>
          <p:cNvSpPr>
            <a:spLocks noGrp="1"/>
          </p:cNvSpPr>
          <p:nvPr>
            <p:ph idx="1"/>
          </p:nvPr>
        </p:nvSpPr>
        <p:spPr/>
        <p:txBody>
          <a:bodyPr/>
          <a:lstStyle/>
          <a:p>
            <a:r>
              <a:rPr lang="en-US" dirty="0" err="1" smtClean="0"/>
              <a:t>Interdigitated</a:t>
            </a:r>
            <a:r>
              <a:rPr lang="en-US" dirty="0" smtClean="0"/>
              <a:t> Back-Contact (IBC) solar cell </a:t>
            </a:r>
          </a:p>
          <a:p>
            <a:pPr>
              <a:buNone/>
            </a:pPr>
            <a:endParaRPr lang="en-US" dirty="0" smtClean="0"/>
          </a:p>
          <a:p>
            <a:endParaRPr lang="en-US" dirty="0" smtClean="0"/>
          </a:p>
          <a:p>
            <a:r>
              <a:rPr lang="en-US" dirty="0" smtClean="0"/>
              <a:t>Emitter Wrap-Through (EWT) solar cell</a:t>
            </a:r>
          </a:p>
          <a:p>
            <a:endParaRPr lang="en-US" dirty="0" smtClean="0"/>
          </a:p>
          <a:p>
            <a:endParaRPr lang="en-US" dirty="0" smtClean="0"/>
          </a:p>
          <a:p>
            <a:r>
              <a:rPr lang="en-US" dirty="0" smtClean="0"/>
              <a:t>Contact wrap-through solar cell</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Schematics</a:t>
            </a:r>
            <a:endParaRPr lang="en-US" dirty="0"/>
          </a:p>
        </p:txBody>
      </p:sp>
      <p:pic>
        <p:nvPicPr>
          <p:cNvPr id="1026" name="Picture 2" descr="C:\Users\mahdik\Downloads\si_hj.gif"/>
          <p:cNvPicPr>
            <a:picLocks noGrp="1" noChangeAspect="1" noChangeArrowheads="1"/>
          </p:cNvPicPr>
          <p:nvPr>
            <p:ph idx="1"/>
          </p:nvPr>
        </p:nvPicPr>
        <p:blipFill>
          <a:blip r:embed="rId2"/>
          <a:srcRect/>
          <a:stretch>
            <a:fillRect/>
          </a:stretch>
        </p:blipFill>
        <p:spPr bwMode="auto">
          <a:xfrm>
            <a:off x="2362200" y="1981200"/>
            <a:ext cx="4256690" cy="2057400"/>
          </a:xfrm>
          <a:prstGeom prst="rect">
            <a:avLst/>
          </a:prstGeom>
          <a:noFill/>
        </p:spPr>
      </p:pic>
      <p:pic>
        <p:nvPicPr>
          <p:cNvPr id="1029" name="Picture 5" descr="C:\Users\mahdik\Downloads\IMG00064.GIF"/>
          <p:cNvPicPr>
            <a:picLocks noChangeAspect="1" noChangeArrowheads="1"/>
          </p:cNvPicPr>
          <p:nvPr/>
        </p:nvPicPr>
        <p:blipFill>
          <a:blip r:embed="rId3"/>
          <a:srcRect/>
          <a:stretch>
            <a:fillRect/>
          </a:stretch>
        </p:blipFill>
        <p:spPr bwMode="auto">
          <a:xfrm>
            <a:off x="4953000" y="3998286"/>
            <a:ext cx="3990975" cy="2183439"/>
          </a:xfrm>
          <a:prstGeom prst="rect">
            <a:avLst/>
          </a:prstGeom>
          <a:noFill/>
        </p:spPr>
      </p:pic>
      <p:sp>
        <p:nvSpPr>
          <p:cNvPr id="7" name="Rectangle 6"/>
          <p:cNvSpPr/>
          <p:nvPr/>
        </p:nvSpPr>
        <p:spPr>
          <a:xfrm>
            <a:off x="4038600" y="1524000"/>
            <a:ext cx="490840" cy="369332"/>
          </a:xfrm>
          <a:prstGeom prst="rect">
            <a:avLst/>
          </a:prstGeom>
        </p:spPr>
        <p:txBody>
          <a:bodyPr wrap="none">
            <a:spAutoFit/>
          </a:bodyPr>
          <a:lstStyle/>
          <a:p>
            <a:r>
              <a:rPr lang="en-US" dirty="0" smtClean="0"/>
              <a:t>IBC</a:t>
            </a:r>
            <a:endParaRPr lang="en-US" dirty="0"/>
          </a:p>
        </p:txBody>
      </p:sp>
      <p:sp>
        <p:nvSpPr>
          <p:cNvPr id="8" name="Rectangle 7"/>
          <p:cNvSpPr/>
          <p:nvPr/>
        </p:nvSpPr>
        <p:spPr>
          <a:xfrm>
            <a:off x="7467600" y="3276600"/>
            <a:ext cx="685800" cy="369332"/>
          </a:xfrm>
          <a:prstGeom prst="rect">
            <a:avLst/>
          </a:prstGeom>
        </p:spPr>
        <p:txBody>
          <a:bodyPr wrap="square">
            <a:spAutoFit/>
          </a:bodyPr>
          <a:lstStyle/>
          <a:p>
            <a:r>
              <a:rPr lang="en-US" dirty="0" smtClean="0"/>
              <a:t>EWT</a:t>
            </a:r>
            <a:endParaRPr lang="en-US" dirty="0"/>
          </a:p>
        </p:txBody>
      </p:sp>
      <p:pic>
        <p:nvPicPr>
          <p:cNvPr id="1030" name="Picture 6"/>
          <p:cNvPicPr>
            <a:picLocks noChangeAspect="1" noChangeArrowheads="1"/>
          </p:cNvPicPr>
          <p:nvPr/>
        </p:nvPicPr>
        <p:blipFill>
          <a:blip r:embed="rId4"/>
          <a:srcRect/>
          <a:stretch>
            <a:fillRect/>
          </a:stretch>
        </p:blipFill>
        <p:spPr bwMode="auto">
          <a:xfrm>
            <a:off x="304800" y="4572000"/>
            <a:ext cx="4114800" cy="1981200"/>
          </a:xfrm>
          <a:prstGeom prst="rect">
            <a:avLst/>
          </a:prstGeom>
          <a:noFill/>
          <a:ln w="9525">
            <a:noFill/>
            <a:miter lim="800000"/>
            <a:headEnd/>
            <a:tailEnd/>
          </a:ln>
          <a:effectLst/>
        </p:spPr>
      </p:pic>
      <p:sp>
        <p:nvSpPr>
          <p:cNvPr id="10" name="Rectangle 9"/>
          <p:cNvSpPr/>
          <p:nvPr/>
        </p:nvSpPr>
        <p:spPr>
          <a:xfrm>
            <a:off x="1143000" y="4114800"/>
            <a:ext cx="752129" cy="369332"/>
          </a:xfrm>
          <a:prstGeom prst="rect">
            <a:avLst/>
          </a:prstGeom>
        </p:spPr>
        <p:txBody>
          <a:bodyPr wrap="none">
            <a:spAutoFit/>
          </a:bodyPr>
          <a:lstStyle/>
          <a:p>
            <a:r>
              <a:rPr lang="en-US" i="1" dirty="0" smtClean="0"/>
              <a:t> MWT</a:t>
            </a:r>
            <a:endParaRPr lang="en-US" i="1"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Description:</a:t>
            </a:r>
            <a:endParaRPr lang="en-US" dirty="0"/>
          </a:p>
        </p:txBody>
      </p:sp>
      <p:sp>
        <p:nvSpPr>
          <p:cNvPr id="3" name="Content Placeholder 2"/>
          <p:cNvSpPr>
            <a:spLocks noGrp="1"/>
          </p:cNvSpPr>
          <p:nvPr>
            <p:ph idx="1"/>
          </p:nvPr>
        </p:nvSpPr>
        <p:spPr/>
        <p:txBody>
          <a:bodyPr>
            <a:normAutofit fontScale="92500"/>
          </a:bodyPr>
          <a:lstStyle/>
          <a:p>
            <a:r>
              <a:rPr lang="en-US" dirty="0" smtClean="0"/>
              <a:t>Front contacted cells can have up to 10 % shading loss.</a:t>
            </a:r>
          </a:p>
          <a:p>
            <a:r>
              <a:rPr lang="en-US" dirty="0" smtClean="0"/>
              <a:t>Front contact cell must also use solder connections that run from the front of one cell to the back of the next for series interconnection.</a:t>
            </a:r>
          </a:p>
          <a:p>
            <a:r>
              <a:rPr lang="en-US" dirty="0" smtClean="0"/>
              <a:t>This procedure is more difficult to automate than when using co-planar contacts.</a:t>
            </a:r>
          </a:p>
          <a:p>
            <a:r>
              <a:rPr lang="en-US" dirty="0" smtClean="0"/>
              <a:t>The challenge is to produce a high efficiency cell at low cost using high throughput techniques.</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Features: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IBC includes all of those cell designs with back contacts that rely upon carrier collection at a rear surface alone.</a:t>
            </a:r>
          </a:p>
          <a:p>
            <a:r>
              <a:rPr lang="en-US" dirty="0" smtClean="0"/>
              <a:t>The EWT class of cells can accomplish carrier collection at both sides and relies upon current conduction from the front to the back through some sort of perforation in the cell.</a:t>
            </a:r>
          </a:p>
          <a:p>
            <a:r>
              <a:rPr lang="en-US" dirty="0" smtClean="0"/>
              <a:t>The contact wrap-through cell maintains a front contact grid and brings the </a:t>
            </a:r>
            <a:r>
              <a:rPr lang="en-US" dirty="0" err="1" smtClean="0"/>
              <a:t>busbar</a:t>
            </a:r>
            <a:r>
              <a:rPr lang="en-US" dirty="0" smtClean="0"/>
              <a:t> or its equivalent to the back side through a minimum number of perforations.</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a:t>
            </a:r>
            <a:endParaRPr lang="en-US" dirty="0"/>
          </a:p>
        </p:txBody>
      </p:sp>
      <p:sp>
        <p:nvSpPr>
          <p:cNvPr id="3" name="Content Placeholder 2"/>
          <p:cNvSpPr>
            <a:spLocks noGrp="1"/>
          </p:cNvSpPr>
          <p:nvPr>
            <p:ph idx="1"/>
          </p:nvPr>
        </p:nvSpPr>
        <p:spPr>
          <a:xfrm>
            <a:off x="457200" y="1371600"/>
            <a:ext cx="8229600" cy="4754563"/>
          </a:xfrm>
        </p:spPr>
        <p:txBody>
          <a:bodyPr>
            <a:normAutofit fontScale="70000" lnSpcReduction="20000"/>
          </a:bodyPr>
          <a:lstStyle/>
          <a:p>
            <a:r>
              <a:rPr lang="en-US" dirty="0" smtClean="0"/>
              <a:t>The IBC cell must be fabricated on material with a long minority carrier diffusion length. The distance from any point in the cell to the junction must be much less than the diffusion length. Excellent front surface </a:t>
            </a:r>
            <a:r>
              <a:rPr lang="en-US" dirty="0" err="1" smtClean="0"/>
              <a:t>passivation</a:t>
            </a:r>
            <a:r>
              <a:rPr lang="en-US" dirty="0" smtClean="0"/>
              <a:t> is required as well.</a:t>
            </a:r>
          </a:p>
          <a:p>
            <a:endParaRPr lang="en-US" dirty="0" smtClean="0"/>
          </a:p>
          <a:p>
            <a:r>
              <a:rPr lang="en-US" dirty="0" smtClean="0"/>
              <a:t>The EWT cell is well suited to lower quality silicon materials owing to its ability to collect carriers from both sides. The device does not require close grid spacing since carrier collection is nearly one-dimensional.</a:t>
            </a:r>
          </a:p>
          <a:p>
            <a:endParaRPr lang="en-US" dirty="0" smtClean="0"/>
          </a:p>
          <a:p>
            <a:r>
              <a:rPr lang="en-US" dirty="0" smtClean="0"/>
              <a:t>The contact wrap-through has a front junction and front grid metal with the </a:t>
            </a:r>
            <a:r>
              <a:rPr lang="en-US" dirty="0" err="1" smtClean="0"/>
              <a:t>busbar</a:t>
            </a:r>
            <a:r>
              <a:rPr lang="en-US" dirty="0" smtClean="0"/>
              <a:t> or contact pads brought to the back through a small number of holes. This design is a compromise between an all back-contact cell and a conventional front contact cell in that it maintains the interconnection benefits but does not eliminate grid shading.</a:t>
            </a:r>
          </a:p>
          <a:p>
            <a:pPr>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ox(i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ox(in)">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362" name="Picture 2" descr="C:\Users\mahdik\Desktop\17\lecture17_Page_15.tif"/>
          <p:cNvPicPr>
            <a:picLocks noChangeAspect="1" noChangeArrowheads="1"/>
          </p:cNvPicPr>
          <p:nvPr/>
        </p:nvPicPr>
        <p:blipFill>
          <a:blip r:embed="rId2"/>
          <a:srcRect/>
          <a:stretch>
            <a:fillRect/>
          </a:stretch>
        </p:blipFill>
        <p:spPr bwMode="auto">
          <a:xfrm>
            <a:off x="11113" y="11113"/>
            <a:ext cx="9121775" cy="6835775"/>
          </a:xfrm>
          <a:prstGeom prst="rect">
            <a:avLst/>
          </a:prstGeom>
          <a:noFill/>
        </p:spPr>
      </p:pic>
      <p:pic>
        <p:nvPicPr>
          <p:cNvPr id="15363" name="Picture 3"/>
          <p:cNvPicPr>
            <a:picLocks noChangeAspect="1" noChangeArrowheads="1"/>
          </p:cNvPicPr>
          <p:nvPr/>
        </p:nvPicPr>
        <p:blipFill>
          <a:blip r:embed="rId3"/>
          <a:srcRect/>
          <a:stretch>
            <a:fillRect/>
          </a:stretch>
        </p:blipFill>
        <p:spPr bwMode="auto">
          <a:xfrm>
            <a:off x="381000" y="1066800"/>
            <a:ext cx="3276600" cy="2977569"/>
          </a:xfrm>
          <a:prstGeom prst="rect">
            <a:avLst/>
          </a:prstGeom>
          <a:noFill/>
          <a:ln w="9525">
            <a:noFill/>
            <a:miter lim="800000"/>
            <a:headEnd/>
            <a:tailEnd/>
          </a:ln>
          <a:effectLst/>
        </p:spPr>
      </p:pic>
      <p:pic>
        <p:nvPicPr>
          <p:cNvPr id="15364" name="Picture 4"/>
          <p:cNvPicPr>
            <a:picLocks noChangeAspect="1" noChangeArrowheads="1"/>
          </p:cNvPicPr>
          <p:nvPr/>
        </p:nvPicPr>
        <p:blipFill>
          <a:blip r:embed="rId4"/>
          <a:srcRect/>
          <a:stretch>
            <a:fillRect/>
          </a:stretch>
        </p:blipFill>
        <p:spPr bwMode="auto">
          <a:xfrm>
            <a:off x="3657600" y="1066800"/>
            <a:ext cx="5162550" cy="2971799"/>
          </a:xfrm>
          <a:prstGeom prst="rect">
            <a:avLst/>
          </a:prstGeom>
          <a:noFill/>
          <a:ln w="9525">
            <a:noFill/>
            <a:miter lim="800000"/>
            <a:headEnd/>
            <a:tailEnd/>
          </a:ln>
          <a:effectLst/>
        </p:spPr>
      </p:pic>
      <p:pic>
        <p:nvPicPr>
          <p:cNvPr id="15365" name="Picture 5"/>
          <p:cNvPicPr>
            <a:picLocks noChangeAspect="1" noChangeArrowheads="1"/>
          </p:cNvPicPr>
          <p:nvPr/>
        </p:nvPicPr>
        <p:blipFill>
          <a:blip r:embed="rId5"/>
          <a:srcRect/>
          <a:stretch>
            <a:fillRect/>
          </a:stretch>
        </p:blipFill>
        <p:spPr bwMode="auto">
          <a:xfrm>
            <a:off x="2286000" y="4210050"/>
            <a:ext cx="5086350" cy="26479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386" name="Picture 2" descr="C:\Users\mahdik\Desktop\17\lecture17_Page_16.tif"/>
          <p:cNvPicPr>
            <a:picLocks noChangeAspect="1" noChangeArrowheads="1"/>
          </p:cNvPicPr>
          <p:nvPr/>
        </p:nvPicPr>
        <p:blipFill>
          <a:blip r:embed="rId2"/>
          <a:srcRect/>
          <a:stretch>
            <a:fillRect/>
          </a:stretch>
        </p:blipFill>
        <p:spPr bwMode="auto">
          <a:xfrm>
            <a:off x="11113" y="11113"/>
            <a:ext cx="9121775" cy="6835775"/>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7410" name="Picture 2" descr="C:\Users\mahdik\Desktop\17\lecture17_Page_17.tif"/>
          <p:cNvPicPr>
            <a:picLocks noChangeAspect="1" noChangeArrowheads="1"/>
          </p:cNvPicPr>
          <p:nvPr/>
        </p:nvPicPr>
        <p:blipFill>
          <a:blip r:embed="rId2"/>
          <a:srcRect/>
          <a:stretch>
            <a:fillRect/>
          </a:stretch>
        </p:blipFill>
        <p:spPr bwMode="auto">
          <a:xfrm>
            <a:off x="11113" y="11113"/>
            <a:ext cx="9121775" cy="6835775"/>
          </a:xfrm>
          <a:prstGeom prst="rect">
            <a:avLst/>
          </a:prstGeom>
          <a:noFill/>
        </p:spPr>
      </p:pic>
      <p:pic>
        <p:nvPicPr>
          <p:cNvPr id="17412" name="Picture 4" descr="C:\Users\mahdik\Downloads\figure2-36.gif"/>
          <p:cNvPicPr>
            <a:picLocks noChangeAspect="1" noChangeArrowheads="1"/>
          </p:cNvPicPr>
          <p:nvPr/>
        </p:nvPicPr>
        <p:blipFill>
          <a:blip r:embed="rId3"/>
          <a:srcRect/>
          <a:stretch>
            <a:fillRect/>
          </a:stretch>
        </p:blipFill>
        <p:spPr bwMode="auto">
          <a:xfrm>
            <a:off x="5257800" y="3429000"/>
            <a:ext cx="3886200" cy="2590488"/>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t>Photon-to-Thermal-to-Electric Energy Conversion</a:t>
            </a:r>
            <a:endParaRPr lang="en-US" dirty="0"/>
          </a:p>
        </p:txBody>
      </p:sp>
      <p:sp>
        <p:nvSpPr>
          <p:cNvPr id="3" name="Content Placeholder 2"/>
          <p:cNvSpPr>
            <a:spLocks noGrp="1"/>
          </p:cNvSpPr>
          <p:nvPr>
            <p:ph idx="1"/>
          </p:nvPr>
        </p:nvSpPr>
        <p:spPr/>
        <p:txBody>
          <a:bodyPr/>
          <a:lstStyle/>
          <a:p>
            <a:r>
              <a:rPr lang="en-US" dirty="0" smtClean="0"/>
              <a:t>Produce electricity through concentration of solar energy for the production of heat and subsequent conversion into electric current</a:t>
            </a:r>
          </a:p>
          <a:p>
            <a:endParaRPr lang="en-US" dirty="0" smtClean="0"/>
          </a:p>
          <a:p>
            <a:r>
              <a:rPr lang="en-US" dirty="0" smtClean="0"/>
              <a:t>Parabolic dish</a:t>
            </a:r>
          </a:p>
          <a:p>
            <a:r>
              <a:rPr lang="en-US" dirty="0" smtClean="0"/>
              <a:t>Parabolic trough</a:t>
            </a:r>
          </a:p>
          <a:p>
            <a:r>
              <a:rPr lang="en-US" dirty="0" smtClean="0"/>
              <a:t>Power tower</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ox(i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ox(i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ox(in)">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srcRect/>
          <a:stretch>
            <a:fillRect/>
          </a:stretch>
        </p:blipFill>
        <p:spPr bwMode="auto">
          <a:xfrm>
            <a:off x="0" y="2133600"/>
            <a:ext cx="9144000" cy="3614915"/>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Photovoltaic module consists </a:t>
            </a:r>
            <a:r>
              <a:rPr lang="en-US" dirty="0" smtClean="0"/>
              <a:t>of:</a:t>
            </a:r>
            <a:endParaRPr lang="en-US" dirty="0"/>
          </a:p>
        </p:txBody>
      </p:sp>
      <p:sp>
        <p:nvSpPr>
          <p:cNvPr id="3" name="Content Placeholder 2"/>
          <p:cNvSpPr>
            <a:spLocks noGrp="1"/>
          </p:cNvSpPr>
          <p:nvPr>
            <p:ph idx="1"/>
          </p:nvPr>
        </p:nvSpPr>
        <p:spPr/>
        <p:txBody>
          <a:bodyPr/>
          <a:lstStyle/>
          <a:p>
            <a:r>
              <a:rPr lang="en-US" dirty="0" smtClean="0"/>
              <a:t>Transparent </a:t>
            </a:r>
            <a:r>
              <a:rPr lang="en-US" dirty="0"/>
              <a:t>front </a:t>
            </a:r>
            <a:r>
              <a:rPr lang="en-US" dirty="0" smtClean="0"/>
              <a:t>side</a:t>
            </a:r>
          </a:p>
          <a:p>
            <a:endParaRPr lang="en-US" dirty="0"/>
          </a:p>
          <a:p>
            <a:r>
              <a:rPr lang="en-US" dirty="0" smtClean="0"/>
              <a:t>Encapsulated </a:t>
            </a:r>
            <a:r>
              <a:rPr lang="en-US" dirty="0"/>
              <a:t>solar </a:t>
            </a:r>
            <a:r>
              <a:rPr lang="en-US" dirty="0" smtClean="0"/>
              <a:t>cells</a:t>
            </a:r>
          </a:p>
          <a:p>
            <a:pPr>
              <a:buNone/>
            </a:pPr>
            <a:endParaRPr lang="en-US" dirty="0" smtClean="0"/>
          </a:p>
          <a:p>
            <a:r>
              <a:rPr lang="en-US" dirty="0" smtClean="0"/>
              <a:t>Backside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ox(i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ox(in)">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Parabolic trough</a:t>
            </a:r>
            <a:br>
              <a:rPr lang="en-US" dirty="0" smtClean="0"/>
            </a:br>
            <a:endParaRPr lang="en-US" dirty="0"/>
          </a:p>
        </p:txBody>
      </p:sp>
      <p:pic>
        <p:nvPicPr>
          <p:cNvPr id="1026" name="Picture 2" descr="C:\Users\mahdik\Downloads\300px-Parabolic_trough.svg.png"/>
          <p:cNvPicPr>
            <a:picLocks noGrp="1" noChangeAspect="1" noChangeArrowheads="1"/>
          </p:cNvPicPr>
          <p:nvPr>
            <p:ph idx="1"/>
          </p:nvPr>
        </p:nvPicPr>
        <p:blipFill>
          <a:blip r:embed="rId2"/>
          <a:srcRect/>
          <a:stretch>
            <a:fillRect/>
          </a:stretch>
        </p:blipFill>
        <p:spPr bwMode="auto">
          <a:xfrm>
            <a:off x="1524000" y="1143000"/>
            <a:ext cx="6019800" cy="5715000"/>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Parabolic trough</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Single-axis tracking parabolic mirrors to focus sunlight on thermally efficient receiver tubes that contain a heat transfer fluid (HTF).</a:t>
            </a:r>
          </a:p>
          <a:p>
            <a:r>
              <a:rPr lang="en-US" dirty="0" smtClean="0"/>
              <a:t>The receiver tubes are usually metallic and embedded into an evacuated glass tube that reduces heat losses.</a:t>
            </a:r>
          </a:p>
          <a:p>
            <a:r>
              <a:rPr lang="en-US" dirty="0" smtClean="0"/>
              <a:t>Working fluid (e.g. thermo oil) is heated to ~400oC and pumped through a series of heat exchangers to produce superheated steam which powers a conventional turbine generator to produce electricity.</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Power tower</a:t>
            </a:r>
            <a:br>
              <a:rPr lang="en-US" dirty="0" smtClean="0"/>
            </a:br>
            <a:endParaRPr lang="en-US" dirty="0"/>
          </a:p>
        </p:txBody>
      </p:sp>
      <p:pic>
        <p:nvPicPr>
          <p:cNvPr id="2050" name="Picture 2" descr="C:\Users\mahdik\Downloads\Pit_Power_Tower.gif"/>
          <p:cNvPicPr>
            <a:picLocks noChangeAspect="1" noChangeArrowheads="1"/>
          </p:cNvPicPr>
          <p:nvPr/>
        </p:nvPicPr>
        <p:blipFill>
          <a:blip r:embed="rId2"/>
          <a:srcRect/>
          <a:stretch>
            <a:fillRect/>
          </a:stretch>
        </p:blipFill>
        <p:spPr bwMode="auto">
          <a:xfrm>
            <a:off x="5333999" y="2438400"/>
            <a:ext cx="3547955" cy="2667000"/>
          </a:xfrm>
          <a:prstGeom prst="rect">
            <a:avLst/>
          </a:prstGeom>
          <a:noFill/>
        </p:spPr>
      </p:pic>
      <p:pic>
        <p:nvPicPr>
          <p:cNvPr id="2051" name="Picture 3"/>
          <p:cNvPicPr>
            <a:picLocks noGrp="1" noChangeAspect="1" noChangeArrowheads="1"/>
          </p:cNvPicPr>
          <p:nvPr>
            <p:ph idx="1"/>
          </p:nvPr>
        </p:nvPicPr>
        <p:blipFill>
          <a:blip r:embed="rId3"/>
          <a:srcRect/>
          <a:stretch>
            <a:fillRect/>
          </a:stretch>
        </p:blipFill>
        <p:spPr bwMode="auto">
          <a:xfrm>
            <a:off x="457200" y="1752600"/>
            <a:ext cx="4636394" cy="350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Power tower</a:t>
            </a:r>
            <a:br>
              <a:rPr lang="en-US" dirty="0" smtClean="0"/>
            </a:b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Hundreds of two-axis tracking heliostats are installed around a tower where they focus sunlight with concentrations ranging from 100 to 10,000 suns.</a:t>
            </a:r>
          </a:p>
          <a:p>
            <a:r>
              <a:rPr lang="en-US" dirty="0" smtClean="0"/>
              <a:t>Absorber is located on the top of the tower and can reach temperatures from 200oC to 3000C.</a:t>
            </a:r>
          </a:p>
          <a:p>
            <a:r>
              <a:rPr lang="en-US" dirty="0" smtClean="0"/>
              <a:t>Hot air or molten salt are usually used to transport the heat from the absorber to a steam generator where superheated steam is produced to drive a turbine and an electrical generator.</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Dish-engine systems</a:t>
            </a:r>
            <a:endParaRPr lang="en-US" dirty="0"/>
          </a:p>
        </p:txBody>
      </p:sp>
      <p:sp>
        <p:nvSpPr>
          <p:cNvPr id="3" name="Content Placeholder 2"/>
          <p:cNvSpPr>
            <a:spLocks noGrp="1"/>
          </p:cNvSpPr>
          <p:nvPr>
            <p:ph idx="1"/>
          </p:nvPr>
        </p:nvSpPr>
        <p:spPr/>
        <p:txBody>
          <a:bodyPr/>
          <a:lstStyle/>
          <a:p>
            <a:endParaRPr lang="en-US" dirty="0"/>
          </a:p>
        </p:txBody>
      </p:sp>
      <p:pic>
        <p:nvPicPr>
          <p:cNvPr id="97282" name="Picture 2" descr="C:\Users\mahdik\Downloads\exhibit10-4.png"/>
          <p:cNvPicPr>
            <a:picLocks noChangeAspect="1" noChangeArrowheads="1"/>
          </p:cNvPicPr>
          <p:nvPr/>
        </p:nvPicPr>
        <p:blipFill>
          <a:blip r:embed="rId2"/>
          <a:srcRect/>
          <a:stretch>
            <a:fillRect/>
          </a:stretch>
        </p:blipFill>
        <p:spPr bwMode="auto">
          <a:xfrm>
            <a:off x="76200" y="1752600"/>
            <a:ext cx="5388192" cy="3733801"/>
          </a:xfrm>
          <a:prstGeom prst="rect">
            <a:avLst/>
          </a:prstGeom>
          <a:noFill/>
        </p:spPr>
      </p:pic>
      <p:pic>
        <p:nvPicPr>
          <p:cNvPr id="97284" name="Picture 4" descr="Solar Dish-Engine"/>
          <p:cNvPicPr>
            <a:picLocks noChangeAspect="1" noChangeArrowheads="1"/>
          </p:cNvPicPr>
          <p:nvPr/>
        </p:nvPicPr>
        <p:blipFill>
          <a:blip r:embed="rId3"/>
          <a:srcRect/>
          <a:stretch>
            <a:fillRect/>
          </a:stretch>
        </p:blipFill>
        <p:spPr bwMode="auto">
          <a:xfrm>
            <a:off x="5486400" y="1828800"/>
            <a:ext cx="3343582" cy="3657600"/>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Dish-engine systems</a:t>
            </a:r>
            <a:endParaRPr lang="en-US" dirty="0"/>
          </a:p>
        </p:txBody>
      </p:sp>
      <p:sp>
        <p:nvSpPr>
          <p:cNvPr id="3" name="Content Placeholder 2"/>
          <p:cNvSpPr>
            <a:spLocks noGrp="1"/>
          </p:cNvSpPr>
          <p:nvPr>
            <p:ph idx="1"/>
          </p:nvPr>
        </p:nvSpPr>
        <p:spPr>
          <a:xfrm>
            <a:off x="457200" y="1600200"/>
            <a:ext cx="8229600" cy="5257800"/>
          </a:xfrm>
        </p:spPr>
        <p:txBody>
          <a:bodyPr>
            <a:normAutofit fontScale="92500" lnSpcReduction="10000"/>
          </a:bodyPr>
          <a:lstStyle/>
          <a:p>
            <a:r>
              <a:rPr lang="en-US" dirty="0" smtClean="0"/>
              <a:t>Can be used to generate electricity in the kilowatts range.</a:t>
            </a:r>
          </a:p>
          <a:p>
            <a:r>
              <a:rPr lang="en-US" dirty="0" smtClean="0"/>
              <a:t>A parabolic concave mirror concentrates sunlight; the two-axis tracked mirror must follow the sun with a high degree of accuracy in order to achieve high efficiencies.</a:t>
            </a:r>
          </a:p>
          <a:p>
            <a:r>
              <a:rPr lang="en-US" dirty="0" smtClean="0"/>
              <a:t>At the focus is a receiver which is heated up over 700°C.</a:t>
            </a:r>
          </a:p>
          <a:p>
            <a:r>
              <a:rPr lang="en-US" dirty="0" smtClean="0"/>
              <a:t>The absorbed heat drives a thermal engine which converts the heat into motive energy and drives a generator to produce electricity.</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Solar to heat</a:t>
            </a:r>
            <a:endParaRPr lang="en-US" dirty="0"/>
          </a:p>
        </p:txBody>
      </p:sp>
      <p:sp>
        <p:nvSpPr>
          <p:cNvPr id="3" name="Content Placeholder 2"/>
          <p:cNvSpPr>
            <a:spLocks noGrp="1"/>
          </p:cNvSpPr>
          <p:nvPr>
            <p:ph idx="1"/>
          </p:nvPr>
        </p:nvSpPr>
        <p:spPr/>
        <p:txBody>
          <a:bodyPr/>
          <a:lstStyle/>
          <a:p>
            <a:endParaRPr lang="en-US" dirty="0"/>
          </a:p>
        </p:txBody>
      </p:sp>
      <p:pic>
        <p:nvPicPr>
          <p:cNvPr id="99330" name="Picture 2" descr="C:\Users\mahdik\Downloads\active_solar_heating_system.gif"/>
          <p:cNvPicPr>
            <a:picLocks noChangeAspect="1" noChangeArrowheads="1"/>
          </p:cNvPicPr>
          <p:nvPr/>
        </p:nvPicPr>
        <p:blipFill>
          <a:blip r:embed="rId2"/>
          <a:srcRect/>
          <a:stretch>
            <a:fillRect/>
          </a:stretch>
        </p:blipFill>
        <p:spPr bwMode="auto">
          <a:xfrm>
            <a:off x="2333742" y="2133600"/>
            <a:ext cx="4152783" cy="3657600"/>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Photon-to-Chemical Energy Conversion</a:t>
            </a:r>
            <a:endParaRPr lang="en-US" dirty="0"/>
          </a:p>
        </p:txBody>
      </p:sp>
      <p:sp>
        <p:nvSpPr>
          <p:cNvPr id="3" name="Content Placeholder 2"/>
          <p:cNvSpPr>
            <a:spLocks noGrp="1"/>
          </p:cNvSpPr>
          <p:nvPr>
            <p:ph idx="1"/>
          </p:nvPr>
        </p:nvSpPr>
        <p:spPr/>
        <p:txBody>
          <a:bodyPr/>
          <a:lstStyle/>
          <a:p>
            <a:r>
              <a:rPr lang="en-US" dirty="0" smtClean="0"/>
              <a:t>Photo conversion processes are used for producing a large variety of chemicals with clear energetic and environmental advantages compared to conventional technical processes</a:t>
            </a:r>
          </a:p>
          <a:p>
            <a:r>
              <a:rPr lang="en-US" dirty="0" smtClean="0"/>
              <a:t>Ammonia</a:t>
            </a:r>
          </a:p>
          <a:p>
            <a:r>
              <a:rPr lang="en-US" dirty="0" smtClean="0"/>
              <a:t>Methane</a:t>
            </a:r>
          </a:p>
          <a:p>
            <a:r>
              <a:rPr lang="en-US" dirty="0" smtClean="0"/>
              <a:t>Hydrogen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ox(i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ox(i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ox(in)">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Photochemical and </a:t>
            </a:r>
            <a:r>
              <a:rPr lang="en-US" dirty="0" err="1" smtClean="0"/>
              <a:t>photoelectrochemical</a:t>
            </a:r>
            <a:r>
              <a:rPr lang="en-US" dirty="0" smtClean="0"/>
              <a:t> systems</a:t>
            </a:r>
            <a:br>
              <a:rPr lang="en-US" dirty="0" smtClean="0"/>
            </a:br>
            <a:endParaRPr lang="en-US" dirty="0"/>
          </a:p>
        </p:txBody>
      </p:sp>
      <p:sp>
        <p:nvSpPr>
          <p:cNvPr id="3" name="Content Placeholder 2"/>
          <p:cNvSpPr>
            <a:spLocks noGrp="1"/>
          </p:cNvSpPr>
          <p:nvPr>
            <p:ph idx="1"/>
          </p:nvPr>
        </p:nvSpPr>
        <p:spPr/>
        <p:txBody>
          <a:bodyPr>
            <a:normAutofit lnSpcReduction="10000"/>
          </a:bodyPr>
          <a:lstStyle/>
          <a:p>
            <a:r>
              <a:rPr lang="en-US" dirty="0" smtClean="0"/>
              <a:t>Light-sensitive materials (in aqueous suspension or in the form of bulk electrodes, respectively) for absorbing photon energy and producing electrons with sufficient energy for splitting water.</a:t>
            </a:r>
          </a:p>
          <a:p>
            <a:r>
              <a:rPr lang="en-US" dirty="0" smtClean="0"/>
              <a:t>In </a:t>
            </a:r>
            <a:r>
              <a:rPr lang="en-US" dirty="0" err="1" smtClean="0"/>
              <a:t>thermochemical</a:t>
            </a:r>
            <a:r>
              <a:rPr lang="en-US" dirty="0" smtClean="0"/>
              <a:t> technologies, concentrated solar flux is used to produce the high-temperatures necessary to drive endothermic reactions.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8434" name="Picture 2" descr="C:\Users\mahdik\Desktop\17\lecture17_Page_18.tif"/>
          <p:cNvPicPr>
            <a:picLocks noChangeAspect="1" noChangeArrowheads="1"/>
          </p:cNvPicPr>
          <p:nvPr/>
        </p:nvPicPr>
        <p:blipFill>
          <a:blip r:embed="rId2"/>
          <a:srcRect/>
          <a:stretch>
            <a:fillRect/>
          </a:stretch>
        </p:blipFill>
        <p:spPr bwMode="auto">
          <a:xfrm>
            <a:off x="11113" y="11113"/>
            <a:ext cx="9121775" cy="6835775"/>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descr="C:\Users\mahdik\Desktop\17\lecture17_Page_06.tif"/>
          <p:cNvPicPr>
            <a:picLocks noChangeAspect="1" noChangeArrowheads="1"/>
          </p:cNvPicPr>
          <p:nvPr/>
        </p:nvPicPr>
        <p:blipFill>
          <a:blip r:embed="rId2"/>
          <a:srcRect/>
          <a:stretch>
            <a:fillRect/>
          </a:stretch>
        </p:blipFill>
        <p:spPr bwMode="auto">
          <a:xfrm>
            <a:off x="11113" y="11113"/>
            <a:ext cx="9121775" cy="6835775"/>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9458" name="Picture 2" descr="C:\Users\mahdik\Desktop\17\lecture17_Page_19.tif"/>
          <p:cNvPicPr>
            <a:picLocks noChangeAspect="1" noChangeArrowheads="1"/>
          </p:cNvPicPr>
          <p:nvPr/>
        </p:nvPicPr>
        <p:blipFill>
          <a:blip r:embed="rId2"/>
          <a:srcRect/>
          <a:stretch>
            <a:fillRect/>
          </a:stretch>
        </p:blipFill>
        <p:spPr bwMode="auto">
          <a:xfrm>
            <a:off x="11113" y="11113"/>
            <a:ext cx="9121775" cy="6835775"/>
          </a:xfrm>
          <a:prstGeom prst="rect">
            <a:avLst/>
          </a:prstGeom>
          <a:noFill/>
        </p:spPr>
      </p:pic>
      <p:pic>
        <p:nvPicPr>
          <p:cNvPr id="19459" name="Picture 3" descr="C:\Users\mahdik\Downloads\figure2-36.gif"/>
          <p:cNvPicPr>
            <a:picLocks noChangeAspect="1" noChangeArrowheads="1"/>
          </p:cNvPicPr>
          <p:nvPr/>
        </p:nvPicPr>
        <p:blipFill>
          <a:blip r:embed="rId3"/>
          <a:srcRect/>
          <a:stretch>
            <a:fillRect/>
          </a:stretch>
        </p:blipFill>
        <p:spPr bwMode="auto">
          <a:xfrm>
            <a:off x="762000" y="3200400"/>
            <a:ext cx="7391400" cy="3657600"/>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Concentrating </a:t>
            </a:r>
            <a:r>
              <a:rPr lang="en-US" dirty="0" err="1" smtClean="0"/>
              <a:t>Photovoltaics</a:t>
            </a:r>
            <a:r>
              <a:rPr lang="en-US" dirty="0" smtClean="0"/>
              <a:t> (CPV)</a:t>
            </a:r>
            <a:endParaRPr lang="en-US" dirty="0"/>
          </a:p>
        </p:txBody>
      </p:sp>
      <p:sp>
        <p:nvSpPr>
          <p:cNvPr id="3" name="Content Placeholder 2"/>
          <p:cNvSpPr>
            <a:spLocks noGrp="1"/>
          </p:cNvSpPr>
          <p:nvPr>
            <p:ph idx="1"/>
          </p:nvPr>
        </p:nvSpPr>
        <p:spPr/>
        <p:txBody>
          <a:bodyPr/>
          <a:lstStyle/>
          <a:p>
            <a:r>
              <a:rPr lang="en-US" dirty="0" smtClean="0"/>
              <a:t>A large area of sunlight is focused onto the solar cell with the help of an optical device.</a:t>
            </a:r>
            <a:endParaRPr lang="en-US" dirty="0"/>
          </a:p>
        </p:txBody>
      </p:sp>
      <p:pic>
        <p:nvPicPr>
          <p:cNvPr id="101379" name="Picture 3"/>
          <p:cNvPicPr>
            <a:picLocks noChangeAspect="1" noChangeArrowheads="1"/>
          </p:cNvPicPr>
          <p:nvPr/>
        </p:nvPicPr>
        <p:blipFill>
          <a:blip r:embed="rId2"/>
          <a:srcRect/>
          <a:stretch>
            <a:fillRect/>
          </a:stretch>
        </p:blipFill>
        <p:spPr bwMode="auto">
          <a:xfrm>
            <a:off x="1981200" y="2819400"/>
            <a:ext cx="5118100" cy="3708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Advantages:</a:t>
            </a:r>
            <a:endParaRPr lang="en-US" dirty="0"/>
          </a:p>
        </p:txBody>
      </p:sp>
      <p:sp>
        <p:nvSpPr>
          <p:cNvPr id="3" name="Content Placeholder 2"/>
          <p:cNvSpPr>
            <a:spLocks noGrp="1"/>
          </p:cNvSpPr>
          <p:nvPr>
            <p:ph idx="1"/>
          </p:nvPr>
        </p:nvSpPr>
        <p:spPr/>
        <p:txBody>
          <a:bodyPr>
            <a:normAutofit fontScale="92500"/>
          </a:bodyPr>
          <a:lstStyle/>
          <a:p>
            <a:r>
              <a:rPr lang="en-US" dirty="0" smtClean="0"/>
              <a:t>Requires less photovoltaic material to capture the same sunlight as non-concentrating </a:t>
            </a:r>
            <a:r>
              <a:rPr lang="en-US" dirty="0" err="1" smtClean="0"/>
              <a:t>pv</a:t>
            </a:r>
            <a:r>
              <a:rPr lang="en-US" dirty="0" smtClean="0"/>
              <a:t>.</a:t>
            </a:r>
          </a:p>
          <a:p>
            <a:r>
              <a:rPr lang="en-US" dirty="0" smtClean="0"/>
              <a:t>Makes the use of high-efficiency but expensive multi-junction cells economically viable due to smaller space requirements.</a:t>
            </a:r>
          </a:p>
          <a:p>
            <a:r>
              <a:rPr lang="en-US" dirty="0" smtClean="0"/>
              <a:t>The optical system comprises standard materials, manufactured in proven processes. Thus, it is less dependant on the immature silicon supply chain. Moreover, optics are less expensive than cells.</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482" name="Picture 2" descr="C:\Users\mahdik\Desktop\17\lecture17_Page_20.tif"/>
          <p:cNvPicPr>
            <a:picLocks noChangeAspect="1" noChangeArrowheads="1"/>
          </p:cNvPicPr>
          <p:nvPr/>
        </p:nvPicPr>
        <p:blipFill>
          <a:blip r:embed="rId2"/>
          <a:srcRect/>
          <a:stretch>
            <a:fillRect/>
          </a:stretch>
        </p:blipFill>
        <p:spPr bwMode="auto">
          <a:xfrm>
            <a:off x="11113" y="11113"/>
            <a:ext cx="9121775" cy="6835775"/>
          </a:xfrm>
          <a:prstGeom prst="rect">
            <a:avLst/>
          </a:prstGeom>
          <a:noFill/>
        </p:spPr>
      </p:pic>
      <p:pic>
        <p:nvPicPr>
          <p:cNvPr id="20483" name="Picture 3" descr="C:\Users\mahdik\Downloads\solaria_x220.jpg"/>
          <p:cNvPicPr>
            <a:picLocks noChangeAspect="1" noChangeArrowheads="1"/>
          </p:cNvPicPr>
          <p:nvPr/>
        </p:nvPicPr>
        <p:blipFill>
          <a:blip r:embed="rId3"/>
          <a:srcRect/>
          <a:stretch>
            <a:fillRect/>
          </a:stretch>
        </p:blipFill>
        <p:spPr bwMode="auto">
          <a:xfrm>
            <a:off x="5181600" y="2362200"/>
            <a:ext cx="3657600" cy="3589367"/>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7" name="Picture 3" descr="E:\17\lecture17_Page_21.tif"/>
          <p:cNvPicPr>
            <a:picLocks noChangeAspect="1" noChangeArrowheads="1"/>
          </p:cNvPicPr>
          <p:nvPr/>
        </p:nvPicPr>
        <p:blipFill>
          <a:blip r:embed="rId2"/>
          <a:srcRect/>
          <a:stretch>
            <a:fillRect/>
          </a:stretch>
        </p:blipFill>
        <p:spPr bwMode="auto">
          <a:xfrm>
            <a:off x="11113" y="11113"/>
            <a:ext cx="9121775" cy="6835775"/>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2530" name="Picture 2" descr="C:\Users\mahdik\Desktop\17\lecture17_Page_22.tif"/>
          <p:cNvPicPr>
            <a:picLocks noChangeAspect="1" noChangeArrowheads="1"/>
          </p:cNvPicPr>
          <p:nvPr/>
        </p:nvPicPr>
        <p:blipFill>
          <a:blip r:embed="rId2"/>
          <a:srcRect/>
          <a:stretch>
            <a:fillRect/>
          </a:stretch>
        </p:blipFill>
        <p:spPr bwMode="auto">
          <a:xfrm>
            <a:off x="11113" y="11113"/>
            <a:ext cx="9121775" cy="6835775"/>
          </a:xfrm>
          <a:prstGeom prst="rect">
            <a:avLst/>
          </a:prstGeom>
          <a:noFill/>
        </p:spPr>
      </p:pic>
      <p:pic>
        <p:nvPicPr>
          <p:cNvPr id="22531" name="Picture 3" descr="C:\Users\mahdik\Downloads\figure2-28.gif"/>
          <p:cNvPicPr>
            <a:picLocks noChangeAspect="1" noChangeArrowheads="1"/>
          </p:cNvPicPr>
          <p:nvPr/>
        </p:nvPicPr>
        <p:blipFill>
          <a:blip r:embed="rId3"/>
          <a:srcRect/>
          <a:stretch>
            <a:fillRect/>
          </a:stretch>
        </p:blipFill>
        <p:spPr bwMode="auto">
          <a:xfrm>
            <a:off x="1295400" y="3276600"/>
            <a:ext cx="6350000" cy="3048000"/>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3554" name="Picture 2" descr="C:\Users\mahdik\Desktop\17\lecture17_Page_23.tif"/>
          <p:cNvPicPr>
            <a:picLocks noChangeAspect="1" noChangeArrowheads="1"/>
          </p:cNvPicPr>
          <p:nvPr/>
        </p:nvPicPr>
        <p:blipFill>
          <a:blip r:embed="rId2"/>
          <a:srcRect/>
          <a:stretch>
            <a:fillRect/>
          </a:stretch>
        </p:blipFill>
        <p:spPr bwMode="auto">
          <a:xfrm>
            <a:off x="11113" y="11113"/>
            <a:ext cx="9121775" cy="6835775"/>
          </a:xfrm>
          <a:prstGeom prst="rect">
            <a:avLst/>
          </a:prstGeom>
          <a:noFill/>
        </p:spPr>
      </p:pic>
      <p:pic>
        <p:nvPicPr>
          <p:cNvPr id="23555" name="Picture 3" descr="C:\Users\mahdik\Downloads\600_kw_suncubemark5gge.jpg"/>
          <p:cNvPicPr>
            <a:picLocks noChangeAspect="1" noChangeArrowheads="1"/>
          </p:cNvPicPr>
          <p:nvPr/>
        </p:nvPicPr>
        <p:blipFill>
          <a:blip r:embed="rId3"/>
          <a:srcRect/>
          <a:stretch>
            <a:fillRect/>
          </a:stretch>
        </p:blipFill>
        <p:spPr bwMode="auto">
          <a:xfrm>
            <a:off x="4953000" y="3200400"/>
            <a:ext cx="3962400" cy="3352800"/>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4578" name="Picture 2" descr="C:\Users\mahdik\Desktop\17\lecture17_Page_24.tif"/>
          <p:cNvPicPr>
            <a:picLocks noChangeAspect="1" noChangeArrowheads="1"/>
          </p:cNvPicPr>
          <p:nvPr/>
        </p:nvPicPr>
        <p:blipFill>
          <a:blip r:embed="rId2"/>
          <a:srcRect/>
          <a:stretch>
            <a:fillRect/>
          </a:stretch>
        </p:blipFill>
        <p:spPr bwMode="auto">
          <a:xfrm>
            <a:off x="11113" y="11113"/>
            <a:ext cx="9121775" cy="6835775"/>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5602" name="Picture 2" descr="C:\Users\mahdik\Desktop\17\lecture17_Page_25.tif"/>
          <p:cNvPicPr>
            <a:picLocks noChangeAspect="1" noChangeArrowheads="1"/>
          </p:cNvPicPr>
          <p:nvPr/>
        </p:nvPicPr>
        <p:blipFill>
          <a:blip r:embed="rId2"/>
          <a:srcRect/>
          <a:stretch>
            <a:fillRect/>
          </a:stretch>
        </p:blipFill>
        <p:spPr bwMode="auto">
          <a:xfrm>
            <a:off x="11113" y="11113"/>
            <a:ext cx="9121775" cy="6835775"/>
          </a:xfrm>
          <a:prstGeom prst="rect">
            <a:avLst/>
          </a:prstGeom>
          <a:noFill/>
        </p:spPr>
      </p:pic>
      <p:pic>
        <p:nvPicPr>
          <p:cNvPr id="25603" name="Picture 3" descr="C:\Users\mahdik\Downloads\www.bmp"/>
          <p:cNvPicPr>
            <a:picLocks noChangeAspect="1" noChangeArrowheads="1"/>
          </p:cNvPicPr>
          <p:nvPr/>
        </p:nvPicPr>
        <p:blipFill>
          <a:blip r:embed="rId3"/>
          <a:srcRect/>
          <a:stretch>
            <a:fillRect/>
          </a:stretch>
        </p:blipFill>
        <p:spPr bwMode="auto">
          <a:xfrm>
            <a:off x="4953000" y="2743200"/>
            <a:ext cx="4038600" cy="3200400"/>
          </a:xfrm>
          <a:prstGeom prst="rect">
            <a:avLst/>
          </a:prstGeom>
          <a:noFill/>
        </p:spPr>
      </p:pic>
      <p:pic>
        <p:nvPicPr>
          <p:cNvPr id="25604" name="Picture 4" descr="C:\Users\mahdik\Downloads\600_kw_suncubemark5gge.jpg"/>
          <p:cNvPicPr>
            <a:picLocks noChangeAspect="1" noChangeArrowheads="1"/>
          </p:cNvPicPr>
          <p:nvPr/>
        </p:nvPicPr>
        <p:blipFill>
          <a:blip r:embed="rId4"/>
          <a:srcRect/>
          <a:stretch>
            <a:fillRect/>
          </a:stretch>
        </p:blipFill>
        <p:spPr bwMode="auto">
          <a:xfrm>
            <a:off x="228600" y="3276600"/>
            <a:ext cx="4724400" cy="2519825"/>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6626" name="Picture 2" descr="C:\Users\mahdik\Desktop\17\lecture17_Page_26.tif"/>
          <p:cNvPicPr>
            <a:picLocks noChangeAspect="1" noChangeArrowheads="1"/>
          </p:cNvPicPr>
          <p:nvPr/>
        </p:nvPicPr>
        <p:blipFill>
          <a:blip r:embed="rId2"/>
          <a:srcRect/>
          <a:stretch>
            <a:fillRect/>
          </a:stretch>
        </p:blipFill>
        <p:spPr bwMode="auto">
          <a:xfrm>
            <a:off x="11113" y="11113"/>
            <a:ext cx="9121775" cy="6835775"/>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Front </a:t>
            </a:r>
            <a:r>
              <a:rPr lang="en-US" dirty="0"/>
              <a:t>side material (</a:t>
            </a:r>
            <a:r>
              <a:rPr lang="en-US" dirty="0" smtClean="0"/>
              <a:t>super-</a:t>
            </a:r>
            <a:r>
              <a:rPr lang="en-US" dirty="0" err="1" smtClean="0"/>
              <a:t>strate</a:t>
            </a:r>
            <a:r>
              <a:rPr lang="en-US" dirty="0"/>
              <a:t>)</a:t>
            </a:r>
          </a:p>
        </p:txBody>
      </p:sp>
      <p:sp>
        <p:nvSpPr>
          <p:cNvPr id="3" name="Content Placeholder 2"/>
          <p:cNvSpPr>
            <a:spLocks noGrp="1"/>
          </p:cNvSpPr>
          <p:nvPr>
            <p:ph idx="1"/>
          </p:nvPr>
        </p:nvSpPr>
        <p:spPr/>
        <p:txBody>
          <a:bodyPr/>
          <a:lstStyle/>
          <a:p>
            <a:r>
              <a:rPr lang="en-US" dirty="0" smtClean="0"/>
              <a:t>Low-iron</a:t>
            </a:r>
            <a:r>
              <a:rPr lang="en-US" dirty="0"/>
              <a:t>, tempered </a:t>
            </a:r>
            <a:r>
              <a:rPr lang="en-US" dirty="0" smtClean="0"/>
              <a:t>glass</a:t>
            </a:r>
          </a:p>
          <a:p>
            <a:endParaRPr lang="en-US" dirty="0"/>
          </a:p>
          <a:p>
            <a:r>
              <a:rPr lang="en-US" dirty="0"/>
              <a:t>For some special module types some other front side materials are used like DuPont™ </a:t>
            </a:r>
            <a:r>
              <a:rPr lang="en-US" dirty="0" err="1"/>
              <a:t>Tefzel</a:t>
            </a:r>
            <a:r>
              <a:rPr lang="en-US" dirty="0"/>
              <a:t>® or non-tempered </a:t>
            </a:r>
            <a:r>
              <a:rPr lang="en-US" dirty="0" smtClean="0"/>
              <a:t>glass for example</a:t>
            </a: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ox(in)">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7650" name="Picture 2" descr="C:\Users\mahdik\Desktop\17\lecture17_Page_27.tif"/>
          <p:cNvPicPr>
            <a:picLocks noChangeAspect="1" noChangeArrowheads="1"/>
          </p:cNvPicPr>
          <p:nvPr/>
        </p:nvPicPr>
        <p:blipFill>
          <a:blip r:embed="rId2"/>
          <a:srcRect/>
          <a:stretch>
            <a:fillRect/>
          </a:stretch>
        </p:blipFill>
        <p:spPr bwMode="auto">
          <a:xfrm>
            <a:off x="11113" y="11113"/>
            <a:ext cx="9121775" cy="6835775"/>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8674" name="Picture 2" descr="C:\Users\mahdik\Desktop\17\lecture17_Page_28.tif"/>
          <p:cNvPicPr>
            <a:picLocks noChangeAspect="1" noChangeArrowheads="1"/>
          </p:cNvPicPr>
          <p:nvPr/>
        </p:nvPicPr>
        <p:blipFill>
          <a:blip r:embed="rId2"/>
          <a:srcRect/>
          <a:stretch>
            <a:fillRect/>
          </a:stretch>
        </p:blipFill>
        <p:spPr bwMode="auto">
          <a:xfrm>
            <a:off x="11113" y="11113"/>
            <a:ext cx="9121775" cy="6835775"/>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9698" name="Picture 2" descr="C:\Users\mahdik\Desktop\17\lecture17_Page_29.tif"/>
          <p:cNvPicPr>
            <a:picLocks noChangeAspect="1" noChangeArrowheads="1"/>
          </p:cNvPicPr>
          <p:nvPr/>
        </p:nvPicPr>
        <p:blipFill>
          <a:blip r:embed="rId2"/>
          <a:srcRect/>
          <a:stretch>
            <a:fillRect/>
          </a:stretch>
        </p:blipFill>
        <p:spPr bwMode="auto">
          <a:xfrm>
            <a:off x="11113" y="11113"/>
            <a:ext cx="9121775" cy="6835775"/>
          </a:xfrm>
          <a:prstGeom prst="rect">
            <a:avLst/>
          </a:prstGeom>
          <a:noFill/>
        </p:spPr>
      </p:pic>
      <p:pic>
        <p:nvPicPr>
          <p:cNvPr id="29699" name="Picture 3" descr="C:\Users\mahdik\Downloads\11-mw-solar-power-plant.png"/>
          <p:cNvPicPr>
            <a:picLocks noChangeAspect="1" noChangeArrowheads="1"/>
          </p:cNvPicPr>
          <p:nvPr/>
        </p:nvPicPr>
        <p:blipFill>
          <a:blip r:embed="rId3"/>
          <a:srcRect/>
          <a:stretch>
            <a:fillRect/>
          </a:stretch>
        </p:blipFill>
        <p:spPr bwMode="auto">
          <a:xfrm>
            <a:off x="3581400" y="1219200"/>
            <a:ext cx="3124200" cy="2125980"/>
          </a:xfrm>
          <a:prstGeom prst="rect">
            <a:avLst/>
          </a:prstGeom>
          <a:noFill/>
        </p:spPr>
      </p:pic>
      <p:pic>
        <p:nvPicPr>
          <p:cNvPr id="29700" name="Picture 4" descr="C:\Users\mahdik\Downloads\jumilla_solar_farm.jpg"/>
          <p:cNvPicPr>
            <a:picLocks noChangeAspect="1" noChangeArrowheads="1"/>
          </p:cNvPicPr>
          <p:nvPr/>
        </p:nvPicPr>
        <p:blipFill>
          <a:blip r:embed="rId4"/>
          <a:srcRect/>
          <a:stretch>
            <a:fillRect/>
          </a:stretch>
        </p:blipFill>
        <p:spPr bwMode="auto">
          <a:xfrm>
            <a:off x="0" y="1905000"/>
            <a:ext cx="3505200" cy="2514600"/>
          </a:xfrm>
          <a:prstGeom prst="rect">
            <a:avLst/>
          </a:prstGeom>
          <a:noFill/>
        </p:spPr>
      </p:pic>
      <p:pic>
        <p:nvPicPr>
          <p:cNvPr id="29701" name="Picture 5" descr="C:\Users\mahdik\Downloads\cap_0705rew_photo03_02.jpg"/>
          <p:cNvPicPr>
            <a:picLocks noChangeAspect="1" noChangeArrowheads="1"/>
          </p:cNvPicPr>
          <p:nvPr/>
        </p:nvPicPr>
        <p:blipFill>
          <a:blip r:embed="rId5"/>
          <a:srcRect/>
          <a:stretch>
            <a:fillRect/>
          </a:stretch>
        </p:blipFill>
        <p:spPr bwMode="auto">
          <a:xfrm>
            <a:off x="3962400" y="4114800"/>
            <a:ext cx="3200400" cy="2133600"/>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22" name="Picture 2" descr="C:\Users\mahdik\Desktop\17\lecture17_Page_30.tif"/>
          <p:cNvPicPr>
            <a:picLocks noChangeAspect="1" noChangeArrowheads="1"/>
          </p:cNvPicPr>
          <p:nvPr/>
        </p:nvPicPr>
        <p:blipFill>
          <a:blip r:embed="rId2"/>
          <a:srcRect/>
          <a:stretch>
            <a:fillRect/>
          </a:stretch>
        </p:blipFill>
        <p:spPr bwMode="auto">
          <a:xfrm>
            <a:off x="11113" y="11113"/>
            <a:ext cx="9121775" cy="6835775"/>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1746" name="Picture 2" descr="C:\Users\mahdik\Desktop\17\lecture17_Page_31.tif"/>
          <p:cNvPicPr>
            <a:picLocks noChangeAspect="1" noChangeArrowheads="1"/>
          </p:cNvPicPr>
          <p:nvPr/>
        </p:nvPicPr>
        <p:blipFill>
          <a:blip r:embed="rId2"/>
          <a:srcRect/>
          <a:stretch>
            <a:fillRect/>
          </a:stretch>
        </p:blipFill>
        <p:spPr bwMode="auto">
          <a:xfrm>
            <a:off x="11113" y="11113"/>
            <a:ext cx="9121775" cy="6835775"/>
          </a:xfrm>
          <a:prstGeom prst="rect">
            <a:avLst/>
          </a:prstGeom>
          <a:noFill/>
        </p:spPr>
      </p:pic>
      <p:pic>
        <p:nvPicPr>
          <p:cNvPr id="31747" name="Picture 3" descr="C:\Users\mahdik\Downloads\moscone_f.jpg"/>
          <p:cNvPicPr>
            <a:picLocks noChangeAspect="1" noChangeArrowheads="1"/>
          </p:cNvPicPr>
          <p:nvPr/>
        </p:nvPicPr>
        <p:blipFill>
          <a:blip r:embed="rId3"/>
          <a:srcRect/>
          <a:stretch>
            <a:fillRect/>
          </a:stretch>
        </p:blipFill>
        <p:spPr bwMode="auto">
          <a:xfrm>
            <a:off x="4495800" y="1295400"/>
            <a:ext cx="4648200" cy="2324100"/>
          </a:xfrm>
          <a:prstGeom prst="rect">
            <a:avLst/>
          </a:prstGeom>
          <a:noFill/>
        </p:spPr>
      </p:pic>
      <p:pic>
        <p:nvPicPr>
          <p:cNvPr id="31748" name="Picture 4" descr="C:\Users\mahdik\Downloads\cudrefin_switzerlandashx.jpg"/>
          <p:cNvPicPr>
            <a:picLocks noChangeAspect="1" noChangeArrowheads="1"/>
          </p:cNvPicPr>
          <p:nvPr/>
        </p:nvPicPr>
        <p:blipFill>
          <a:blip r:embed="rId4"/>
          <a:srcRect/>
          <a:stretch>
            <a:fillRect/>
          </a:stretch>
        </p:blipFill>
        <p:spPr bwMode="auto">
          <a:xfrm>
            <a:off x="0" y="2438400"/>
            <a:ext cx="3276600" cy="2276475"/>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2770" name="Picture 2" descr="C:\Users\mahdik\Desktop\17\lecture17_Page_32.tif"/>
          <p:cNvPicPr>
            <a:picLocks noChangeAspect="1" noChangeArrowheads="1"/>
          </p:cNvPicPr>
          <p:nvPr/>
        </p:nvPicPr>
        <p:blipFill>
          <a:blip r:embed="rId2"/>
          <a:srcRect/>
          <a:stretch>
            <a:fillRect/>
          </a:stretch>
        </p:blipFill>
        <p:spPr bwMode="auto">
          <a:xfrm>
            <a:off x="11113" y="11113"/>
            <a:ext cx="9121775" cy="6835775"/>
          </a:xfrm>
          <a:prstGeom prst="rect">
            <a:avLst/>
          </a:prstGeom>
          <a:noFill/>
        </p:spPr>
      </p:pic>
      <p:pic>
        <p:nvPicPr>
          <p:cNvPr id="32771" name="Picture 3" descr="C:\Users\mahdik\Downloads\kelvin_probe_microscopy3\IMG_0010.jpg"/>
          <p:cNvPicPr>
            <a:picLocks noChangeAspect="1" noChangeArrowheads="1"/>
          </p:cNvPicPr>
          <p:nvPr/>
        </p:nvPicPr>
        <p:blipFill>
          <a:blip r:embed="rId3" cstate="print"/>
          <a:srcRect/>
          <a:stretch>
            <a:fillRect/>
          </a:stretch>
        </p:blipFill>
        <p:spPr bwMode="auto">
          <a:xfrm>
            <a:off x="152400" y="1295400"/>
            <a:ext cx="8839200" cy="4819904"/>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3794" name="Picture 2" descr="C:\Users\mahdik\Desktop\17\lecture17_Page_33.tif"/>
          <p:cNvPicPr>
            <a:picLocks noChangeAspect="1" noChangeArrowheads="1"/>
          </p:cNvPicPr>
          <p:nvPr/>
        </p:nvPicPr>
        <p:blipFill>
          <a:blip r:embed="rId2"/>
          <a:srcRect/>
          <a:stretch>
            <a:fillRect/>
          </a:stretch>
        </p:blipFill>
        <p:spPr bwMode="auto">
          <a:xfrm>
            <a:off x="11113" y="11113"/>
            <a:ext cx="9121775" cy="6835775"/>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4818" name="Picture 2" descr="C:\Users\mahdik\Desktop\17\lecture17_Page_34.tif"/>
          <p:cNvPicPr>
            <a:picLocks noChangeAspect="1" noChangeArrowheads="1"/>
          </p:cNvPicPr>
          <p:nvPr/>
        </p:nvPicPr>
        <p:blipFill>
          <a:blip r:embed="rId2"/>
          <a:srcRect/>
          <a:stretch>
            <a:fillRect/>
          </a:stretch>
        </p:blipFill>
        <p:spPr bwMode="auto">
          <a:xfrm>
            <a:off x="11113" y="11113"/>
            <a:ext cx="9121775" cy="6835775"/>
          </a:xfrm>
          <a:prstGeom prst="rect">
            <a:avLst/>
          </a:prstGeom>
          <a:noFill/>
        </p:spPr>
      </p:pic>
      <p:pic>
        <p:nvPicPr>
          <p:cNvPr id="34819" name="Picture 3"/>
          <p:cNvPicPr>
            <a:picLocks noChangeAspect="1" noChangeArrowheads="1"/>
          </p:cNvPicPr>
          <p:nvPr/>
        </p:nvPicPr>
        <p:blipFill>
          <a:blip r:embed="rId3"/>
          <a:srcRect/>
          <a:stretch>
            <a:fillRect/>
          </a:stretch>
        </p:blipFill>
        <p:spPr bwMode="auto">
          <a:xfrm>
            <a:off x="4114800" y="457200"/>
            <a:ext cx="4724400" cy="4114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Description:</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Though homeowners with solar panels are producing their own power, most are still connected to the electric grid through their utility company. </a:t>
            </a:r>
          </a:p>
          <a:p>
            <a:r>
              <a:rPr lang="en-US" dirty="0" smtClean="0"/>
              <a:t>That’s what makes it possible to sell energy back to the utility. </a:t>
            </a:r>
          </a:p>
          <a:p>
            <a:r>
              <a:rPr lang="en-US" dirty="0" smtClean="0"/>
              <a:t>To be technically “off the grid,” you’d have to have a </a:t>
            </a:r>
            <a:r>
              <a:rPr lang="en-US" u="sng" dirty="0" smtClean="0">
                <a:hlinkClick r:id="rId2" tooltip="Solar Battery Backup Systems"/>
              </a:rPr>
              <a:t>battery back-up system</a:t>
            </a:r>
            <a:r>
              <a:rPr lang="en-US" u="sng" dirty="0" smtClean="0"/>
              <a:t> </a:t>
            </a:r>
            <a:r>
              <a:rPr lang="en-US" dirty="0" smtClean="0"/>
              <a:t>to store the extra energy you produce.</a:t>
            </a:r>
          </a:p>
          <a:p>
            <a:r>
              <a:rPr lang="en-US" dirty="0" smtClean="0"/>
              <a:t>The batteries are expensive, take up lots of space, and have to be replaced every 5 or 10 years. </a:t>
            </a:r>
          </a:p>
          <a:p>
            <a:r>
              <a:rPr lang="en-US" dirty="0" smtClean="0"/>
              <a:t>So, most people are tied to the grid (</a:t>
            </a:r>
            <a:r>
              <a:rPr lang="en-US" u="sng" dirty="0" smtClean="0">
                <a:hlinkClick r:id="rId3" tooltip="Grid tie solar - more"/>
              </a:rPr>
              <a:t>grid tie solar</a:t>
            </a:r>
            <a:r>
              <a:rPr lang="en-US" dirty="0" smtClean="0"/>
              <a:t>).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5842" name="Picture 2" descr="C:\Users\mahdik\Desktop\17\lecture17_Page_35.tif"/>
          <p:cNvPicPr>
            <a:picLocks noChangeAspect="1" noChangeArrowheads="1"/>
          </p:cNvPicPr>
          <p:nvPr/>
        </p:nvPicPr>
        <p:blipFill>
          <a:blip r:embed="rId2"/>
          <a:srcRect/>
          <a:stretch>
            <a:fillRect/>
          </a:stretch>
        </p:blipFill>
        <p:spPr bwMode="auto">
          <a:xfrm>
            <a:off x="11113" y="11113"/>
            <a:ext cx="9121775" cy="6835775"/>
          </a:xfrm>
          <a:prstGeom prst="rect">
            <a:avLst/>
          </a:prstGeom>
          <a:noFill/>
        </p:spPr>
      </p:pic>
      <p:pic>
        <p:nvPicPr>
          <p:cNvPr id="35843" name="Picture 3"/>
          <p:cNvPicPr>
            <a:picLocks noChangeAspect="1" noChangeArrowheads="1"/>
          </p:cNvPicPr>
          <p:nvPr/>
        </p:nvPicPr>
        <p:blipFill>
          <a:blip r:embed="rId3"/>
          <a:srcRect/>
          <a:stretch>
            <a:fillRect/>
          </a:stretch>
        </p:blipFill>
        <p:spPr bwMode="auto">
          <a:xfrm>
            <a:off x="2971800" y="1066800"/>
            <a:ext cx="5503492" cy="3200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International standards</a:t>
            </a:r>
            <a:endParaRPr lang="en-US" dirty="0"/>
          </a:p>
        </p:txBody>
      </p:sp>
      <p:sp>
        <p:nvSpPr>
          <p:cNvPr id="3" name="Content Placeholder 2"/>
          <p:cNvSpPr>
            <a:spLocks noGrp="1"/>
          </p:cNvSpPr>
          <p:nvPr>
            <p:ph idx="1"/>
          </p:nvPr>
        </p:nvSpPr>
        <p:spPr/>
        <p:txBody>
          <a:bodyPr/>
          <a:lstStyle/>
          <a:p>
            <a:pPr algn="ctr">
              <a:buNone/>
            </a:pPr>
            <a:endParaRPr lang="en-US" dirty="0" smtClean="0"/>
          </a:p>
          <a:p>
            <a:pPr algn="ctr">
              <a:buNone/>
            </a:pPr>
            <a:endParaRPr lang="en-US" dirty="0"/>
          </a:p>
          <a:p>
            <a:pPr algn="ctr">
              <a:buNone/>
            </a:pPr>
            <a:r>
              <a:rPr lang="en-US" dirty="0" smtClean="0"/>
              <a:t>Required </a:t>
            </a:r>
            <a:r>
              <a:rPr lang="en-US" dirty="0"/>
              <a:t>mechanical characteristics (impact resistance etc.) and module qualification procedures </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6866" name="Picture 2" descr="C:\Users\mahdik\Desktop\17\lecture17_Page_36.tif"/>
          <p:cNvPicPr>
            <a:picLocks noChangeAspect="1" noChangeArrowheads="1"/>
          </p:cNvPicPr>
          <p:nvPr/>
        </p:nvPicPr>
        <p:blipFill>
          <a:blip r:embed="rId2"/>
          <a:srcRect/>
          <a:stretch>
            <a:fillRect/>
          </a:stretch>
        </p:blipFill>
        <p:spPr bwMode="auto">
          <a:xfrm>
            <a:off x="11113" y="11113"/>
            <a:ext cx="9121775" cy="6835775"/>
          </a:xfrm>
          <a:prstGeom prst="rect">
            <a:avLst/>
          </a:prstGeom>
          <a:noFill/>
        </p:spPr>
      </p:pic>
      <p:pic>
        <p:nvPicPr>
          <p:cNvPr id="36868" name="Picture 4" descr="C:\Users\mahdik\Downloads\sharpsunvista.gif"/>
          <p:cNvPicPr>
            <a:picLocks noChangeAspect="1" noChangeArrowheads="1"/>
          </p:cNvPicPr>
          <p:nvPr/>
        </p:nvPicPr>
        <p:blipFill>
          <a:blip r:embed="rId3"/>
          <a:srcRect/>
          <a:stretch>
            <a:fillRect/>
          </a:stretch>
        </p:blipFill>
        <p:spPr bwMode="auto">
          <a:xfrm>
            <a:off x="5410200" y="0"/>
            <a:ext cx="2381250" cy="1600200"/>
          </a:xfrm>
          <a:prstGeom prst="rect">
            <a:avLst/>
          </a:prstGeom>
          <a:noFill/>
        </p:spPr>
      </p:pic>
      <p:pic>
        <p:nvPicPr>
          <p:cNvPr id="36870" name="Picture 6" descr="http://www.fronius.com/internet/img_usa/SE/products_Fronius_IG_2000_3000_2500LV_rdax_100.jpg"/>
          <p:cNvPicPr>
            <a:picLocks noChangeAspect="1" noChangeArrowheads="1"/>
          </p:cNvPicPr>
          <p:nvPr/>
        </p:nvPicPr>
        <p:blipFill>
          <a:blip r:embed="rId4" cstate="print"/>
          <a:srcRect/>
          <a:stretch>
            <a:fillRect/>
          </a:stretch>
        </p:blipFill>
        <p:spPr bwMode="auto">
          <a:xfrm>
            <a:off x="5638800" y="1676400"/>
            <a:ext cx="2197100" cy="1647825"/>
          </a:xfrm>
          <a:prstGeom prst="rect">
            <a:avLst/>
          </a:prstGeom>
          <a:noFill/>
        </p:spPr>
      </p:pic>
      <p:pic>
        <p:nvPicPr>
          <p:cNvPr id="36872" name="Picture 8" descr="http://www.solarsolar.com/SMA2500.jpg"/>
          <p:cNvPicPr>
            <a:picLocks noChangeAspect="1" noChangeArrowheads="1"/>
          </p:cNvPicPr>
          <p:nvPr/>
        </p:nvPicPr>
        <p:blipFill>
          <a:blip r:embed="rId5"/>
          <a:srcRect/>
          <a:stretch>
            <a:fillRect/>
          </a:stretch>
        </p:blipFill>
        <p:spPr bwMode="auto">
          <a:xfrm>
            <a:off x="5638800" y="3276600"/>
            <a:ext cx="2590800" cy="1752600"/>
          </a:xfrm>
          <a:prstGeom prst="rect">
            <a:avLst/>
          </a:prstGeom>
          <a:noFill/>
        </p:spPr>
      </p:pic>
      <p:pic>
        <p:nvPicPr>
          <p:cNvPr id="36873" name="Picture 9"/>
          <p:cNvPicPr>
            <a:picLocks noChangeAspect="1" noChangeArrowheads="1"/>
          </p:cNvPicPr>
          <p:nvPr/>
        </p:nvPicPr>
        <p:blipFill>
          <a:blip r:embed="rId6"/>
          <a:srcRect/>
          <a:stretch>
            <a:fillRect/>
          </a:stretch>
        </p:blipFill>
        <p:spPr bwMode="auto">
          <a:xfrm>
            <a:off x="5715000" y="4953000"/>
            <a:ext cx="2590800" cy="1447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Maximum power point tracking</a:t>
            </a:r>
            <a:r>
              <a:rPr lang="en-US" dirty="0" smtClean="0"/>
              <a:t> (MPPT) </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Technique that solar inverters use to get the maximum possible power from the PV array.</a:t>
            </a:r>
          </a:p>
          <a:p>
            <a:endParaRPr lang="en-US" baseline="30000" dirty="0" smtClean="0"/>
          </a:p>
          <a:p>
            <a:r>
              <a:rPr lang="en-US" dirty="0" smtClean="0"/>
              <a:t>Solar cells have a complex relationship between solar irradiation, temperature and total resistance that produces a non-linear output efficiency known as the </a:t>
            </a:r>
            <a:r>
              <a:rPr lang="en-US" i="1" dirty="0" smtClean="0"/>
              <a:t>I-V curve</a:t>
            </a:r>
            <a:r>
              <a:rPr lang="en-US" dirty="0" smtClean="0"/>
              <a:t>. </a:t>
            </a:r>
          </a:p>
          <a:p>
            <a:endParaRPr lang="en-US" dirty="0" smtClean="0"/>
          </a:p>
          <a:p>
            <a:r>
              <a:rPr lang="en-US" dirty="0" smtClean="0"/>
              <a:t>It is the purpose of the MPPT system to sample the output of the cells and apply a resistance (load) to obtain maximum power for any given environmental conditions.</a:t>
            </a:r>
          </a:p>
          <a:p>
            <a:endParaRPr lang="en-US" dirty="0" smtClean="0"/>
          </a:p>
          <a:p>
            <a:r>
              <a:rPr lang="en-US" dirty="0" smtClean="0"/>
              <a:t>Essentially, this defines the current that the inverter should draw from the PV in order to get the maximum possible power (since power equals voltage times current).</a:t>
            </a:r>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7890" name="Picture 2" descr="C:\Users\mahdik\Desktop\17\lecture17_Page_37.tif"/>
          <p:cNvPicPr>
            <a:picLocks noChangeAspect="1" noChangeArrowheads="1"/>
          </p:cNvPicPr>
          <p:nvPr/>
        </p:nvPicPr>
        <p:blipFill>
          <a:blip r:embed="rId2"/>
          <a:srcRect/>
          <a:stretch>
            <a:fillRect/>
          </a:stretch>
        </p:blipFill>
        <p:spPr bwMode="auto">
          <a:xfrm>
            <a:off x="11113" y="11113"/>
            <a:ext cx="9121775" cy="6835775"/>
          </a:xfrm>
          <a:prstGeom prst="rect">
            <a:avLst/>
          </a:prstGeom>
          <a:noFill/>
        </p:spPr>
      </p:pic>
      <p:pic>
        <p:nvPicPr>
          <p:cNvPr id="37892" name="Picture 4" descr="http://admin.borregosolar.com/files/installations/59.jpg"/>
          <p:cNvPicPr>
            <a:picLocks noChangeAspect="1" noChangeArrowheads="1"/>
          </p:cNvPicPr>
          <p:nvPr/>
        </p:nvPicPr>
        <p:blipFill>
          <a:blip r:embed="rId3"/>
          <a:srcRect/>
          <a:stretch>
            <a:fillRect/>
          </a:stretch>
        </p:blipFill>
        <p:spPr bwMode="auto">
          <a:xfrm>
            <a:off x="4343400" y="1447800"/>
            <a:ext cx="4391025" cy="3352800"/>
          </a:xfrm>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8914" name="Picture 2" descr="C:\Users\mahdik\Desktop\17\lecture17_Page_38.tif"/>
          <p:cNvPicPr>
            <a:picLocks noChangeAspect="1" noChangeArrowheads="1"/>
          </p:cNvPicPr>
          <p:nvPr/>
        </p:nvPicPr>
        <p:blipFill>
          <a:blip r:embed="rId2"/>
          <a:srcRect/>
          <a:stretch>
            <a:fillRect/>
          </a:stretch>
        </p:blipFill>
        <p:spPr bwMode="auto">
          <a:xfrm>
            <a:off x="11113" y="11113"/>
            <a:ext cx="9120187" cy="6834187"/>
          </a:xfrm>
          <a:prstGeom prst="rect">
            <a:avLst/>
          </a:prstGeo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9938" name="Picture 2" descr="C:\Users\mahdik\Desktop\17\lecture17_Page_39.tif"/>
          <p:cNvPicPr>
            <a:picLocks noChangeAspect="1" noChangeArrowheads="1"/>
          </p:cNvPicPr>
          <p:nvPr/>
        </p:nvPicPr>
        <p:blipFill>
          <a:blip r:embed="rId2"/>
          <a:srcRect/>
          <a:stretch>
            <a:fillRect/>
          </a:stretch>
        </p:blipFill>
        <p:spPr bwMode="auto">
          <a:xfrm>
            <a:off x="11113" y="11113"/>
            <a:ext cx="9121775" cy="6835775"/>
          </a:xfrm>
          <a:prstGeom prst="rect">
            <a:avLst/>
          </a:prstGeom>
          <a:noFill/>
        </p:spPr>
      </p:pic>
      <p:pic>
        <p:nvPicPr>
          <p:cNvPr id="39939" name="Picture 3"/>
          <p:cNvPicPr>
            <a:picLocks noChangeAspect="1" noChangeArrowheads="1"/>
          </p:cNvPicPr>
          <p:nvPr/>
        </p:nvPicPr>
        <p:blipFill>
          <a:blip r:embed="rId3"/>
          <a:srcRect/>
          <a:stretch>
            <a:fillRect/>
          </a:stretch>
        </p:blipFill>
        <p:spPr bwMode="auto">
          <a:xfrm>
            <a:off x="1066800" y="990600"/>
            <a:ext cx="7239000" cy="556254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62" name="Picture 2" descr="C:\Users\mahdik\Desktop\17\lecture17_Page_40.tif"/>
          <p:cNvPicPr>
            <a:picLocks noChangeAspect="1" noChangeArrowheads="1"/>
          </p:cNvPicPr>
          <p:nvPr/>
        </p:nvPicPr>
        <p:blipFill>
          <a:blip r:embed="rId2"/>
          <a:srcRect/>
          <a:stretch>
            <a:fillRect/>
          </a:stretch>
        </p:blipFill>
        <p:spPr bwMode="auto">
          <a:xfrm>
            <a:off x="11113" y="11113"/>
            <a:ext cx="9121775" cy="6835775"/>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SMES</a:t>
            </a:r>
            <a:endParaRPr lang="en-US" dirty="0"/>
          </a:p>
        </p:txBody>
      </p:sp>
      <p:sp>
        <p:nvSpPr>
          <p:cNvPr id="5" name="Content Placeholder 4"/>
          <p:cNvSpPr>
            <a:spLocks noGrp="1"/>
          </p:cNvSpPr>
          <p:nvPr>
            <p:ph idx="1"/>
          </p:nvPr>
        </p:nvSpPr>
        <p:spPr/>
        <p:txBody>
          <a:bodyPr>
            <a:normAutofit/>
          </a:bodyPr>
          <a:lstStyle/>
          <a:p>
            <a:r>
              <a:rPr lang="en-US" dirty="0" smtClean="0"/>
              <a:t>Superconducting Magnetic Energy Storage (SMES) system. </a:t>
            </a:r>
          </a:p>
          <a:p>
            <a:endParaRPr lang="en-US" dirty="0" smtClean="0"/>
          </a:p>
          <a:p>
            <a:r>
              <a:rPr lang="en-US" dirty="0" smtClean="0"/>
              <a:t>SMES technology has the potential to bring real power storage characteristic to the utility transmission and distribution systems. </a:t>
            </a:r>
            <a:endParaRPr lang="en-US"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Flywheel energy storage</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Works by accelerating a </a:t>
            </a:r>
            <a:r>
              <a:rPr lang="en-US" dirty="0" smtClean="0">
                <a:hlinkClick r:id="rId2" tooltip="Helicopter rotor"/>
              </a:rPr>
              <a:t>rotor</a:t>
            </a:r>
            <a:r>
              <a:rPr lang="en-US" dirty="0" smtClean="0"/>
              <a:t> (</a:t>
            </a:r>
            <a:r>
              <a:rPr lang="en-US" dirty="0" smtClean="0">
                <a:hlinkClick r:id="rId3" tooltip="Flywheel"/>
              </a:rPr>
              <a:t>flywheel</a:t>
            </a:r>
            <a:r>
              <a:rPr lang="en-US" dirty="0" smtClean="0"/>
              <a:t>) to a very high speed and maintaining the energy in the system as </a:t>
            </a:r>
            <a:r>
              <a:rPr lang="en-US" dirty="0" smtClean="0">
                <a:hlinkClick r:id="rId4" tooltip="Rotational energy"/>
              </a:rPr>
              <a:t>rotational energy</a:t>
            </a:r>
            <a:r>
              <a:rPr lang="en-US" dirty="0" smtClean="0"/>
              <a:t>. </a:t>
            </a:r>
          </a:p>
          <a:p>
            <a:r>
              <a:rPr lang="en-US" dirty="0" smtClean="0"/>
              <a:t>When energy is extracted from the system, the flywheel's rotational speed is reduced as a consequence of the principle of </a:t>
            </a:r>
            <a:r>
              <a:rPr lang="en-US" dirty="0" smtClean="0">
                <a:hlinkClick r:id="rId5" tooltip="Conservation of energy"/>
              </a:rPr>
              <a:t>conservation of energy</a:t>
            </a:r>
            <a:r>
              <a:rPr lang="en-US" dirty="0" smtClean="0"/>
              <a:t>; adding energy to the system correspondingly results in an increase in the speed of the flywheel.</a:t>
            </a:r>
          </a:p>
          <a:p>
            <a:r>
              <a:rPr lang="en-US" dirty="0" smtClean="0"/>
              <a:t>Most FES systems use electricity to accelerate and decelerate the flywheel, but devices that directly use mechanical energy are being developed.</a:t>
            </a:r>
          </a:p>
          <a:p>
            <a:r>
              <a:rPr lang="en-US" dirty="0" smtClean="0"/>
              <a:t>Advanced FES systems have rotors made of high strength carbon filaments, suspended by </a:t>
            </a:r>
            <a:r>
              <a:rPr lang="en-US" dirty="0" smtClean="0">
                <a:hlinkClick r:id="rId6" tooltip="Magnetic bearing"/>
              </a:rPr>
              <a:t>magnetic bearings</a:t>
            </a:r>
            <a:r>
              <a:rPr lang="en-US" dirty="0" smtClean="0"/>
              <a:t>, and spinning at speeds from 20,000 to over 50,000 rpm in a vacuum enclosure.</a:t>
            </a:r>
            <a:r>
              <a:rPr lang="en-US" baseline="30000" dirty="0" smtClean="0"/>
              <a:t> </a:t>
            </a:r>
            <a:r>
              <a:rPr lang="en-US" dirty="0" smtClean="0"/>
              <a:t>Such flywheels can come up to speed in a matter of minutes — much quicker than some other forms of energy storage.</a:t>
            </a:r>
          </a:p>
          <a:p>
            <a:endParaRPr lang="en-US"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1986" name="Picture 2" descr="C:\Users\mahdik\Desktop\17\lecture17_Page_41.tif"/>
          <p:cNvPicPr>
            <a:picLocks noChangeAspect="1" noChangeArrowheads="1"/>
          </p:cNvPicPr>
          <p:nvPr/>
        </p:nvPicPr>
        <p:blipFill>
          <a:blip r:embed="rId2"/>
          <a:srcRect/>
          <a:stretch>
            <a:fillRect/>
          </a:stretch>
        </p:blipFill>
        <p:spPr bwMode="auto">
          <a:xfrm>
            <a:off x="11113" y="11113"/>
            <a:ext cx="9121775" cy="6835775"/>
          </a:xfrm>
          <a:prstGeom prst="rect">
            <a:avLst/>
          </a:prstGeom>
          <a:noFill/>
        </p:spPr>
      </p:pic>
      <p:pic>
        <p:nvPicPr>
          <p:cNvPr id="41988" name="Picture 4" descr="http://www.newenergyshop.com/pic.Energy.Storage/Energy.Storage.SolarStorageSystem.jpg"/>
          <p:cNvPicPr>
            <a:picLocks noChangeAspect="1" noChangeArrowheads="1"/>
          </p:cNvPicPr>
          <p:nvPr/>
        </p:nvPicPr>
        <p:blipFill>
          <a:blip r:embed="rId3"/>
          <a:srcRect/>
          <a:stretch>
            <a:fillRect/>
          </a:stretch>
        </p:blipFill>
        <p:spPr bwMode="auto">
          <a:xfrm>
            <a:off x="4038600" y="2438400"/>
            <a:ext cx="3962400" cy="2857500"/>
          </a:xfrm>
          <a:prstGeom prst="rect">
            <a:avLst/>
          </a:prstGeom>
          <a:noFill/>
        </p:spPr>
      </p:pic>
      <p:pic>
        <p:nvPicPr>
          <p:cNvPr id="41990" name="Picture 6" descr="http://www.dep.state.pa.us/dep/DEPUTATE/minres/districts/homepage/Moshannon/Windmill/Windmill4.gif"/>
          <p:cNvPicPr>
            <a:picLocks noChangeAspect="1" noChangeArrowheads="1"/>
          </p:cNvPicPr>
          <p:nvPr/>
        </p:nvPicPr>
        <p:blipFill>
          <a:blip r:embed="rId4"/>
          <a:srcRect/>
          <a:stretch>
            <a:fillRect/>
          </a:stretch>
        </p:blipFill>
        <p:spPr bwMode="auto">
          <a:xfrm>
            <a:off x="0" y="2971800"/>
            <a:ext cx="3981450" cy="2981325"/>
          </a:xfrm>
          <a:prstGeom prst="rect">
            <a:avLst/>
          </a:prstGeom>
          <a:noFill/>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3010" name="Picture 2" descr="C:\Users\mahdik\Desktop\17\lecture17_Page_42.tif"/>
          <p:cNvPicPr>
            <a:picLocks noChangeAspect="1" noChangeArrowheads="1"/>
          </p:cNvPicPr>
          <p:nvPr/>
        </p:nvPicPr>
        <p:blipFill>
          <a:blip r:embed="rId2"/>
          <a:srcRect/>
          <a:stretch>
            <a:fillRect/>
          </a:stretch>
        </p:blipFill>
        <p:spPr bwMode="auto">
          <a:xfrm>
            <a:off x="11113" y="11113"/>
            <a:ext cx="9121775" cy="6835775"/>
          </a:xfrm>
          <a:prstGeom prst="rect">
            <a:avLst/>
          </a:prstGeom>
          <a:noFill/>
        </p:spPr>
      </p:pic>
      <p:pic>
        <p:nvPicPr>
          <p:cNvPr id="43012" name="Picture 4" descr="http://i.usatoday.net/money/_photos/2007/07/05/batteryx-large.jpg"/>
          <p:cNvPicPr>
            <a:picLocks noChangeAspect="1" noChangeArrowheads="1"/>
          </p:cNvPicPr>
          <p:nvPr/>
        </p:nvPicPr>
        <p:blipFill>
          <a:blip r:embed="rId3"/>
          <a:srcRect/>
          <a:stretch>
            <a:fillRect/>
          </a:stretch>
        </p:blipFill>
        <p:spPr bwMode="auto">
          <a:xfrm>
            <a:off x="0" y="2286000"/>
            <a:ext cx="4362450" cy="3267075"/>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Backside </a:t>
            </a:r>
          </a:p>
        </p:txBody>
      </p:sp>
      <p:sp>
        <p:nvSpPr>
          <p:cNvPr id="3" name="Content Placeholder 2"/>
          <p:cNvSpPr>
            <a:spLocks noGrp="1"/>
          </p:cNvSpPr>
          <p:nvPr>
            <p:ph idx="1"/>
          </p:nvPr>
        </p:nvSpPr>
        <p:spPr/>
        <p:txBody>
          <a:bodyPr>
            <a:normAutofit/>
          </a:bodyPr>
          <a:lstStyle/>
          <a:p>
            <a:r>
              <a:rPr lang="en-US" dirty="0" smtClean="0"/>
              <a:t>Usually </a:t>
            </a:r>
            <a:r>
              <a:rPr lang="en-US" dirty="0"/>
              <a:t>non </a:t>
            </a:r>
            <a:r>
              <a:rPr lang="en-US" dirty="0" smtClean="0"/>
              <a:t>transparent</a:t>
            </a:r>
          </a:p>
          <a:p>
            <a:endParaRPr lang="en-US" dirty="0" smtClean="0"/>
          </a:p>
          <a:p>
            <a:r>
              <a:rPr lang="en-US" dirty="0" smtClean="0"/>
              <a:t>Most </a:t>
            </a:r>
            <a:r>
              <a:rPr lang="en-US" dirty="0"/>
              <a:t>common used material is PVF (registered trade mark - </a:t>
            </a:r>
            <a:r>
              <a:rPr lang="en-US" dirty="0" err="1"/>
              <a:t>Tedlar</a:t>
            </a:r>
            <a:r>
              <a:rPr lang="en-US" dirty="0" smtClean="0"/>
              <a:t>®)</a:t>
            </a:r>
          </a:p>
          <a:p>
            <a:endParaRPr lang="en-US" dirty="0"/>
          </a:p>
          <a:p>
            <a:r>
              <a:rPr lang="en-US" dirty="0" smtClean="0"/>
              <a:t>Transparent </a:t>
            </a:r>
            <a:r>
              <a:rPr lang="en-US" dirty="0"/>
              <a:t>back side materials are often used in modules that are integrated into buildings envelope (facade or roof</a:t>
            </a:r>
            <a:r>
              <a:rPr lang="en-US" dirty="0" smtClean="0"/>
              <a:t>),</a:t>
            </a:r>
            <a:r>
              <a:rPr lang="en-US" dirty="0"/>
              <a:t> </a:t>
            </a:r>
            <a:r>
              <a:rPr lang="en-US" dirty="0">
                <a:hlinkClick r:id="rId2"/>
              </a:rPr>
              <a:t>BIPV</a:t>
            </a: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ox(i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ox(in)">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4034" name="Picture 2" descr="C:\Users\mahdik\Desktop\17\lecture17_Page_43.tif"/>
          <p:cNvPicPr>
            <a:picLocks noChangeAspect="1" noChangeArrowheads="1"/>
          </p:cNvPicPr>
          <p:nvPr/>
        </p:nvPicPr>
        <p:blipFill>
          <a:blip r:embed="rId2"/>
          <a:srcRect/>
          <a:stretch>
            <a:fillRect/>
          </a:stretch>
        </p:blipFill>
        <p:spPr bwMode="auto">
          <a:xfrm>
            <a:off x="11113" y="11113"/>
            <a:ext cx="9121775" cy="6835775"/>
          </a:xfrm>
          <a:prstGeom prst="rect">
            <a:avLst/>
          </a:prstGeo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LCA</a:t>
            </a:r>
            <a:endParaRPr lang="en-US" dirty="0"/>
          </a:p>
        </p:txBody>
      </p:sp>
      <p:sp>
        <p:nvSpPr>
          <p:cNvPr id="3" name="Content Placeholder 2"/>
          <p:cNvSpPr>
            <a:spLocks noGrp="1"/>
          </p:cNvSpPr>
          <p:nvPr>
            <p:ph idx="1"/>
          </p:nvPr>
        </p:nvSpPr>
        <p:spPr>
          <a:xfrm>
            <a:off x="457200" y="1600200"/>
            <a:ext cx="8229600" cy="4953000"/>
          </a:xfrm>
        </p:spPr>
        <p:txBody>
          <a:bodyPr>
            <a:noAutofit/>
          </a:bodyPr>
          <a:lstStyle/>
          <a:p>
            <a:r>
              <a:rPr lang="en-US" sz="2000" dirty="0" smtClean="0"/>
              <a:t>A LCA analysis considers the environmental burdens caused during the entire life cycle of a product  production phase, use phase and End of Life phase [ISO 14040]. </a:t>
            </a:r>
          </a:p>
          <a:p>
            <a:r>
              <a:rPr lang="en-US" sz="2000" dirty="0" smtClean="0"/>
              <a:t>This is a suitable tool for analyzing  and assessing the environmental impacts which are caused through production, use and disposal or  recycling of product systems for specific applications. With this approach the environmental burdens  shifting from one life cycle phase to another can be avoided.  </a:t>
            </a:r>
          </a:p>
          <a:p>
            <a:r>
              <a:rPr lang="en-US" sz="2000" dirty="0" smtClean="0"/>
              <a:t>As a rule LCA does not produce clear-cut straightforward assertions but gives diverse and complex  results. It supports the process of decision-making by making complex issues transparent.  </a:t>
            </a:r>
          </a:p>
          <a:p>
            <a:r>
              <a:rPr lang="en-US" sz="2000" dirty="0" smtClean="0"/>
              <a:t>The LCA analysis enables the determination of the environmental performance of thin film PV modules  considered in this project. Within the SENSE project the LCA analyses were carried out by applying  the LCA software “</a:t>
            </a:r>
            <a:r>
              <a:rPr lang="en-US" sz="2000" dirty="0" err="1" smtClean="0"/>
              <a:t>GaBi</a:t>
            </a:r>
            <a:r>
              <a:rPr lang="en-US" sz="2000" dirty="0" smtClean="0"/>
              <a:t> 4”, with its background data. </a:t>
            </a:r>
            <a:endParaRPr lang="en-US" sz="2000"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5058" name="Picture 2" descr="C:\Users\mahdik\Desktop\17\lecture17_Page_44.tif"/>
          <p:cNvPicPr>
            <a:picLocks noChangeAspect="1" noChangeArrowheads="1"/>
          </p:cNvPicPr>
          <p:nvPr/>
        </p:nvPicPr>
        <p:blipFill>
          <a:blip r:embed="rId2"/>
          <a:srcRect/>
          <a:stretch>
            <a:fillRect/>
          </a:stretch>
        </p:blipFill>
        <p:spPr bwMode="auto">
          <a:xfrm>
            <a:off x="11113" y="11113"/>
            <a:ext cx="9121775" cy="6835775"/>
          </a:xfrm>
          <a:prstGeom prst="rect">
            <a:avLst/>
          </a:prstGeom>
          <a:noFill/>
        </p:spPr>
      </p:pic>
      <p:pic>
        <p:nvPicPr>
          <p:cNvPr id="45060" name="Picture 4" descr="http://www.ecn.nl/fileadmin/ecn/units/zon/images/LCA_Newsletter_april_2006/lca-figuur1.png"/>
          <p:cNvPicPr>
            <a:picLocks noChangeAspect="1" noChangeArrowheads="1"/>
          </p:cNvPicPr>
          <p:nvPr/>
        </p:nvPicPr>
        <p:blipFill>
          <a:blip r:embed="rId3"/>
          <a:srcRect/>
          <a:stretch>
            <a:fillRect/>
          </a:stretch>
        </p:blipFill>
        <p:spPr bwMode="auto">
          <a:xfrm>
            <a:off x="1295400" y="1905000"/>
            <a:ext cx="6324600" cy="3857625"/>
          </a:xfrm>
          <a:prstGeom prst="rect">
            <a:avLst/>
          </a:prstGeom>
          <a:noFill/>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6082" name="Picture 2" descr="C:\Users\mahdik\Desktop\17\lecture17_Page_45.tif"/>
          <p:cNvPicPr>
            <a:picLocks noChangeAspect="1" noChangeArrowheads="1"/>
          </p:cNvPicPr>
          <p:nvPr/>
        </p:nvPicPr>
        <p:blipFill>
          <a:blip r:embed="rId2"/>
          <a:srcRect/>
          <a:stretch>
            <a:fillRect/>
          </a:stretch>
        </p:blipFill>
        <p:spPr bwMode="auto">
          <a:xfrm>
            <a:off x="11113" y="11113"/>
            <a:ext cx="9121775" cy="6835775"/>
          </a:xfrm>
          <a:prstGeom prst="rect">
            <a:avLst/>
          </a:prstGeom>
          <a:noFill/>
        </p:spPr>
      </p:pic>
      <p:pic>
        <p:nvPicPr>
          <p:cNvPr id="46083" name="Picture 3"/>
          <p:cNvPicPr>
            <a:picLocks noChangeAspect="1" noChangeArrowheads="1"/>
          </p:cNvPicPr>
          <p:nvPr/>
        </p:nvPicPr>
        <p:blipFill>
          <a:blip r:embed="rId3"/>
          <a:srcRect/>
          <a:stretch>
            <a:fillRect/>
          </a:stretch>
        </p:blipFill>
        <p:spPr bwMode="auto">
          <a:xfrm>
            <a:off x="0" y="762000"/>
            <a:ext cx="9144000" cy="47480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7106" name="Picture 2" descr="C:\Users\mahdik\Desktop\17\lecture17_Page_46.tif"/>
          <p:cNvPicPr>
            <a:picLocks noChangeAspect="1" noChangeArrowheads="1"/>
          </p:cNvPicPr>
          <p:nvPr/>
        </p:nvPicPr>
        <p:blipFill>
          <a:blip r:embed="rId2"/>
          <a:srcRect/>
          <a:stretch>
            <a:fillRect/>
          </a:stretch>
        </p:blipFill>
        <p:spPr bwMode="auto">
          <a:xfrm>
            <a:off x="11113" y="11113"/>
            <a:ext cx="9121775" cy="6835775"/>
          </a:xfrm>
          <a:prstGeom prst="rect">
            <a:avLst/>
          </a:prstGeom>
          <a:no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8130" name="Picture 2" descr="C:\Users\mahdik\Desktop\17\lecture17_Page_47.tif"/>
          <p:cNvPicPr>
            <a:picLocks noChangeAspect="1" noChangeArrowheads="1"/>
          </p:cNvPicPr>
          <p:nvPr/>
        </p:nvPicPr>
        <p:blipFill>
          <a:blip r:embed="rId2"/>
          <a:srcRect/>
          <a:stretch>
            <a:fillRect/>
          </a:stretch>
        </p:blipFill>
        <p:spPr bwMode="auto">
          <a:xfrm>
            <a:off x="11113" y="11113"/>
            <a:ext cx="9121775" cy="6835775"/>
          </a:xfrm>
          <a:prstGeom prst="rect">
            <a:avLst/>
          </a:prstGeom>
          <a:noFill/>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9154" name="Picture 2" descr="C:\Users\mahdik\Desktop\17\lecture17_Page_48.tif"/>
          <p:cNvPicPr>
            <a:picLocks noChangeAspect="1" noChangeArrowheads="1"/>
          </p:cNvPicPr>
          <p:nvPr/>
        </p:nvPicPr>
        <p:blipFill>
          <a:blip r:embed="rId2"/>
          <a:srcRect/>
          <a:stretch>
            <a:fillRect/>
          </a:stretch>
        </p:blipFill>
        <p:spPr bwMode="auto">
          <a:xfrm>
            <a:off x="11113" y="11113"/>
            <a:ext cx="9121775" cy="6835775"/>
          </a:xfrm>
          <a:prstGeom prst="rect">
            <a:avLst/>
          </a:prstGeom>
          <a:noFill/>
        </p:spPr>
      </p:pic>
      <p:pic>
        <p:nvPicPr>
          <p:cNvPr id="49156" name="Picture 4" descr="http://www.ecn.nl/fileadmin/ecn/units/zon/images/LCA_Newsletter_april_2006/lca-figuur3.png"/>
          <p:cNvPicPr>
            <a:picLocks noChangeAspect="1" noChangeArrowheads="1"/>
          </p:cNvPicPr>
          <p:nvPr/>
        </p:nvPicPr>
        <p:blipFill>
          <a:blip r:embed="rId3"/>
          <a:srcRect/>
          <a:stretch>
            <a:fillRect/>
          </a:stretch>
        </p:blipFill>
        <p:spPr bwMode="auto">
          <a:xfrm>
            <a:off x="1143000" y="1066800"/>
            <a:ext cx="6400800" cy="2854220"/>
          </a:xfrm>
          <a:prstGeom prst="rect">
            <a:avLst/>
          </a:prstGeom>
          <a:noFill/>
        </p:spPr>
      </p:pic>
      <p:pic>
        <p:nvPicPr>
          <p:cNvPr id="49158" name="Picture 6" descr="http://www.ecn.nl/fileadmin/ecn/units/zon/images/LCA_Newsletter_april_2006/lca-figuur5.png"/>
          <p:cNvPicPr>
            <a:picLocks noChangeAspect="1" noChangeArrowheads="1"/>
          </p:cNvPicPr>
          <p:nvPr/>
        </p:nvPicPr>
        <p:blipFill>
          <a:blip r:embed="rId4"/>
          <a:srcRect/>
          <a:stretch>
            <a:fillRect/>
          </a:stretch>
        </p:blipFill>
        <p:spPr bwMode="auto">
          <a:xfrm>
            <a:off x="1143000" y="3826933"/>
            <a:ext cx="6400800" cy="2573867"/>
          </a:xfrm>
          <a:prstGeom prst="rect">
            <a:avLst/>
          </a:prstGeom>
          <a:noFill/>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0178" name="Picture 2" descr="C:\Users\mahdik\Desktop\17\lecture17_Page_49.tif"/>
          <p:cNvPicPr>
            <a:picLocks noChangeAspect="1" noChangeArrowheads="1"/>
          </p:cNvPicPr>
          <p:nvPr/>
        </p:nvPicPr>
        <p:blipFill>
          <a:blip r:embed="rId2"/>
          <a:srcRect/>
          <a:stretch>
            <a:fillRect/>
          </a:stretch>
        </p:blipFill>
        <p:spPr bwMode="auto">
          <a:xfrm>
            <a:off x="11113" y="11113"/>
            <a:ext cx="9121775" cy="6835775"/>
          </a:xfrm>
          <a:prstGeom prst="rect">
            <a:avLst/>
          </a:prstGeom>
          <a:noFill/>
        </p:spPr>
      </p:pic>
      <p:pic>
        <p:nvPicPr>
          <p:cNvPr id="50179" name="Picture 3"/>
          <p:cNvPicPr>
            <a:picLocks noChangeAspect="1" noChangeArrowheads="1"/>
          </p:cNvPicPr>
          <p:nvPr/>
        </p:nvPicPr>
        <p:blipFill>
          <a:blip r:embed="rId3"/>
          <a:srcRect/>
          <a:stretch>
            <a:fillRect/>
          </a:stretch>
        </p:blipFill>
        <p:spPr bwMode="auto">
          <a:xfrm>
            <a:off x="0" y="1371600"/>
            <a:ext cx="9067800" cy="5334000"/>
          </a:xfrm>
          <a:prstGeom prst="rect">
            <a:avLst/>
          </a:prstGeom>
          <a:noFill/>
          <a:ln w="9525">
            <a:noFill/>
            <a:miter lim="800000"/>
            <a:headEnd/>
            <a:tailEnd/>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02" name="Picture 2" descr="C:\Users\mahdik\Desktop\17\lecture17_Page_50.tif"/>
          <p:cNvPicPr>
            <a:picLocks noChangeAspect="1" noChangeArrowheads="1"/>
          </p:cNvPicPr>
          <p:nvPr/>
        </p:nvPicPr>
        <p:blipFill>
          <a:blip r:embed="rId2"/>
          <a:srcRect/>
          <a:stretch>
            <a:fillRect/>
          </a:stretch>
        </p:blipFill>
        <p:spPr bwMode="auto">
          <a:xfrm>
            <a:off x="11113" y="11113"/>
            <a:ext cx="9121775" cy="6835775"/>
          </a:xfrm>
          <a:prstGeom prst="rect">
            <a:avLst/>
          </a:prstGeom>
          <a:noFill/>
        </p:spPr>
      </p:pic>
      <p:pic>
        <p:nvPicPr>
          <p:cNvPr id="51203" name="Picture 3"/>
          <p:cNvPicPr>
            <a:picLocks noChangeAspect="1" noChangeArrowheads="1"/>
          </p:cNvPicPr>
          <p:nvPr/>
        </p:nvPicPr>
        <p:blipFill>
          <a:blip r:embed="rId3"/>
          <a:srcRect/>
          <a:stretch>
            <a:fillRect/>
          </a:stretch>
        </p:blipFill>
        <p:spPr bwMode="auto">
          <a:xfrm>
            <a:off x="2438400" y="838200"/>
            <a:ext cx="5006975" cy="441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2226" name="Picture 2" descr="C:\Users\mahdik\Desktop\17\lecture17_Page_51.tif"/>
          <p:cNvPicPr>
            <a:picLocks noChangeAspect="1" noChangeArrowheads="1"/>
          </p:cNvPicPr>
          <p:nvPr/>
        </p:nvPicPr>
        <p:blipFill>
          <a:blip r:embed="rId2"/>
          <a:srcRect/>
          <a:stretch>
            <a:fillRect/>
          </a:stretch>
        </p:blipFill>
        <p:spPr bwMode="auto">
          <a:xfrm>
            <a:off x="11113" y="11113"/>
            <a:ext cx="9121775" cy="6835775"/>
          </a:xfrm>
          <a:prstGeom prst="rect">
            <a:avLst/>
          </a:prstGeom>
          <a:noFill/>
        </p:spPr>
      </p:pic>
      <p:pic>
        <p:nvPicPr>
          <p:cNvPr id="52228" name="Picture 4" descr="http://www.ecn.nl/fileadmin/ecn/units/zon/images/LCA_Newsletter_april_2006/lca-figuur2.png"/>
          <p:cNvPicPr>
            <a:picLocks noChangeAspect="1" noChangeArrowheads="1"/>
          </p:cNvPicPr>
          <p:nvPr/>
        </p:nvPicPr>
        <p:blipFill>
          <a:blip r:embed="rId3"/>
          <a:srcRect/>
          <a:stretch>
            <a:fillRect/>
          </a:stretch>
        </p:blipFill>
        <p:spPr bwMode="auto">
          <a:xfrm>
            <a:off x="1174044" y="1524000"/>
            <a:ext cx="6217356" cy="2362200"/>
          </a:xfrm>
          <a:prstGeom prst="rect">
            <a:avLst/>
          </a:prstGeom>
          <a:noFill/>
        </p:spPr>
      </p:pic>
      <p:pic>
        <p:nvPicPr>
          <p:cNvPr id="52230" name="Picture 6" descr="http://www.ecn.nl/fileadmin/ecn/units/zon/images/LCA_Newsletter_april_2006/lca-figuur4.png"/>
          <p:cNvPicPr>
            <a:picLocks noChangeAspect="1" noChangeArrowheads="1"/>
          </p:cNvPicPr>
          <p:nvPr/>
        </p:nvPicPr>
        <p:blipFill>
          <a:blip r:embed="rId4"/>
          <a:srcRect/>
          <a:stretch>
            <a:fillRect/>
          </a:stretch>
        </p:blipFill>
        <p:spPr bwMode="auto">
          <a:xfrm>
            <a:off x="1143000" y="3886199"/>
            <a:ext cx="6248400" cy="2107243"/>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dirty="0" smtClean="0"/>
              <a:t>Encapsulation Materials </a:t>
            </a:r>
            <a:r>
              <a:rPr lang="en-US" dirty="0"/>
              <a:t/>
            </a:r>
            <a:br>
              <a:rPr lang="en-US" dirty="0"/>
            </a:br>
            <a:endParaRPr lang="en-US" dirty="0"/>
          </a:p>
        </p:txBody>
      </p:sp>
      <p:sp>
        <p:nvSpPr>
          <p:cNvPr id="3" name="Content Placeholder 2"/>
          <p:cNvSpPr>
            <a:spLocks noGrp="1"/>
          </p:cNvSpPr>
          <p:nvPr>
            <p:ph idx="1"/>
          </p:nvPr>
        </p:nvSpPr>
        <p:spPr>
          <a:xfrm>
            <a:off x="457200" y="1600200"/>
            <a:ext cx="8229600" cy="5105400"/>
          </a:xfrm>
        </p:spPr>
        <p:txBody>
          <a:bodyPr>
            <a:normAutofit fontScale="92500" lnSpcReduction="10000"/>
          </a:bodyPr>
          <a:lstStyle/>
          <a:p>
            <a:pPr algn="just"/>
            <a:r>
              <a:rPr lang="en-US" dirty="0"/>
              <a:t>Between glass and back side solar </a:t>
            </a:r>
            <a:r>
              <a:rPr lang="en-US" dirty="0" smtClean="0"/>
              <a:t>cells encapsulated </a:t>
            </a:r>
            <a:r>
              <a:rPr lang="en-US" dirty="0"/>
              <a:t>with encapsulation material are placed. </a:t>
            </a:r>
            <a:endParaRPr lang="en-US" dirty="0" smtClean="0"/>
          </a:p>
          <a:p>
            <a:pPr algn="just"/>
            <a:r>
              <a:rPr lang="en-US" dirty="0" smtClean="0"/>
              <a:t>Two </a:t>
            </a:r>
            <a:r>
              <a:rPr lang="en-US" dirty="0"/>
              <a:t>most often used </a:t>
            </a:r>
            <a:r>
              <a:rPr lang="en-US" dirty="0" smtClean="0"/>
              <a:t>materials </a:t>
            </a:r>
            <a:r>
              <a:rPr lang="en-US" dirty="0"/>
              <a:t>are EVA (ethylene-vinyl-acetate) and PVB (polyvinyl-</a:t>
            </a:r>
            <a:r>
              <a:rPr lang="en-US" dirty="0" err="1"/>
              <a:t>butiral</a:t>
            </a:r>
            <a:r>
              <a:rPr lang="en-US" dirty="0" smtClean="0"/>
              <a:t>).</a:t>
            </a:r>
            <a:endParaRPr lang="en-US" dirty="0"/>
          </a:p>
          <a:p>
            <a:pPr algn="just"/>
            <a:r>
              <a:rPr lang="en-US" dirty="0"/>
              <a:t>P</a:t>
            </a:r>
            <a:r>
              <a:rPr lang="en-US" dirty="0" smtClean="0"/>
              <a:t>VB </a:t>
            </a:r>
            <a:r>
              <a:rPr lang="en-US" dirty="0"/>
              <a:t>is also used in safety windscreens in automotive industry. It is used as encapsulation material in transparent modules</a:t>
            </a:r>
            <a:r>
              <a:rPr lang="en-US" dirty="0" smtClean="0"/>
              <a:t>.</a:t>
            </a:r>
          </a:p>
          <a:p>
            <a:pPr algn="just"/>
            <a:r>
              <a:rPr lang="en-US" dirty="0"/>
              <a:t>EVA is used for encapsulation of cells in standard modules. </a:t>
            </a:r>
            <a:endParaRPr lang="en-US" dirty="0" smtClean="0"/>
          </a:p>
          <a:p>
            <a:pPr algn="just"/>
            <a:endParaRPr lang="en-US" dirty="0" smtClean="0"/>
          </a:p>
          <a:p>
            <a:pPr algn="just"/>
            <a:endParaRPr lang="en-US" dirty="0" smtClean="0"/>
          </a:p>
          <a:p>
            <a:pPr algn="just"/>
            <a:endParaRPr lang="en-US" dirty="0"/>
          </a:p>
          <a:p>
            <a:pPr algn="just"/>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3250" name="Picture 2" descr="C:\Users\mahdik\Desktop\17\lecture17_Page_52.tif"/>
          <p:cNvPicPr>
            <a:picLocks noChangeAspect="1" noChangeArrowheads="1"/>
          </p:cNvPicPr>
          <p:nvPr/>
        </p:nvPicPr>
        <p:blipFill>
          <a:blip r:embed="rId2"/>
          <a:srcRect/>
          <a:stretch>
            <a:fillRect/>
          </a:stretch>
        </p:blipFill>
        <p:spPr bwMode="auto">
          <a:xfrm>
            <a:off x="11113" y="11113"/>
            <a:ext cx="9121775" cy="6835775"/>
          </a:xfrm>
          <a:prstGeom prst="rect">
            <a:avLst/>
          </a:prstGeom>
          <a:noFill/>
        </p:spPr>
      </p:pic>
      <p:pic>
        <p:nvPicPr>
          <p:cNvPr id="53251" name="Picture 3"/>
          <p:cNvPicPr>
            <a:picLocks noChangeAspect="1" noChangeArrowheads="1"/>
          </p:cNvPicPr>
          <p:nvPr/>
        </p:nvPicPr>
        <p:blipFill>
          <a:blip r:embed="rId3"/>
          <a:srcRect/>
          <a:stretch>
            <a:fillRect/>
          </a:stretch>
        </p:blipFill>
        <p:spPr bwMode="auto">
          <a:xfrm>
            <a:off x="304800" y="1752600"/>
            <a:ext cx="4622800" cy="4349750"/>
          </a:xfrm>
          <a:prstGeom prst="rect">
            <a:avLst/>
          </a:prstGeom>
          <a:noFill/>
          <a:ln w="9525">
            <a:noFill/>
            <a:miter lim="800000"/>
            <a:headEnd/>
            <a:tailEnd/>
          </a:ln>
        </p:spPr>
      </p:pic>
      <p:pic>
        <p:nvPicPr>
          <p:cNvPr id="53252" name="Picture 4"/>
          <p:cNvPicPr>
            <a:picLocks noChangeAspect="1" noChangeArrowheads="1"/>
          </p:cNvPicPr>
          <p:nvPr/>
        </p:nvPicPr>
        <p:blipFill>
          <a:blip r:embed="rId4"/>
          <a:srcRect/>
          <a:stretch>
            <a:fillRect/>
          </a:stretch>
        </p:blipFill>
        <p:spPr bwMode="auto">
          <a:xfrm>
            <a:off x="4837703" y="2362201"/>
            <a:ext cx="4306297" cy="320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4274" name="Picture 2" descr="C:\Users\mahdik\Desktop\17\lecture17_Page_53.tif"/>
          <p:cNvPicPr>
            <a:picLocks noChangeAspect="1" noChangeArrowheads="1"/>
          </p:cNvPicPr>
          <p:nvPr/>
        </p:nvPicPr>
        <p:blipFill>
          <a:blip r:embed="rId2"/>
          <a:srcRect/>
          <a:stretch>
            <a:fillRect/>
          </a:stretch>
        </p:blipFill>
        <p:spPr bwMode="auto">
          <a:xfrm>
            <a:off x="11113" y="9525"/>
            <a:ext cx="9121775" cy="6838950"/>
          </a:xfrm>
          <a:prstGeom prst="rect">
            <a:avLst/>
          </a:prstGeom>
          <a:noFill/>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5298" name="Picture 2" descr="C:\Users\mahdik\Desktop\17\lecture17_Page_54.tif"/>
          <p:cNvPicPr>
            <a:picLocks noChangeAspect="1" noChangeArrowheads="1"/>
          </p:cNvPicPr>
          <p:nvPr/>
        </p:nvPicPr>
        <p:blipFill>
          <a:blip r:embed="rId2"/>
          <a:srcRect/>
          <a:stretch>
            <a:fillRect/>
          </a:stretch>
        </p:blipFill>
        <p:spPr bwMode="auto">
          <a:xfrm>
            <a:off x="11113" y="11113"/>
            <a:ext cx="9121775" cy="6835775"/>
          </a:xfrm>
          <a:prstGeom prst="rect">
            <a:avLst/>
          </a:prstGeom>
          <a:noFill/>
        </p:spPr>
      </p:pic>
      <p:pic>
        <p:nvPicPr>
          <p:cNvPr id="55299" name="Picture 3"/>
          <p:cNvPicPr>
            <a:picLocks noChangeAspect="1" noChangeArrowheads="1"/>
          </p:cNvPicPr>
          <p:nvPr/>
        </p:nvPicPr>
        <p:blipFill>
          <a:blip r:embed="rId3"/>
          <a:srcRect/>
          <a:stretch>
            <a:fillRect/>
          </a:stretch>
        </p:blipFill>
        <p:spPr bwMode="auto">
          <a:xfrm>
            <a:off x="0" y="990600"/>
            <a:ext cx="9144000" cy="4908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8610" name="Picture 2"/>
          <p:cNvPicPr>
            <a:picLocks noChangeAspect="1" noChangeArrowheads="1"/>
          </p:cNvPicPr>
          <p:nvPr/>
        </p:nvPicPr>
        <p:blipFill>
          <a:blip r:embed="rId2"/>
          <a:srcRect/>
          <a:stretch>
            <a:fillRect/>
          </a:stretch>
        </p:blipFill>
        <p:spPr bwMode="auto">
          <a:xfrm>
            <a:off x="-13334" y="0"/>
            <a:ext cx="9157333" cy="684802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4096</TotalTime>
  <Words>1501</Words>
  <Application>Microsoft Office PowerPoint</Application>
  <PresentationFormat>On-screen Show (4:3)</PresentationFormat>
  <Paragraphs>205</Paragraphs>
  <Slides>93</Slides>
  <Notes>0</Notes>
  <HiddenSlides>0</HiddenSlides>
  <MMClips>0</MMClips>
  <ScaleCrop>false</ScaleCrop>
  <HeadingPairs>
    <vt:vector size="4" baseType="variant">
      <vt:variant>
        <vt:lpstr>Theme</vt:lpstr>
      </vt:variant>
      <vt:variant>
        <vt:i4>1</vt:i4>
      </vt:variant>
      <vt:variant>
        <vt:lpstr>Slide Titles</vt:lpstr>
      </vt:variant>
      <vt:variant>
        <vt:i4>93</vt:i4>
      </vt:variant>
    </vt:vector>
  </HeadingPairs>
  <TitlesOfParts>
    <vt:vector size="94" baseType="lpstr">
      <vt:lpstr>Office Theme</vt:lpstr>
      <vt:lpstr>PowerPoint Presentation</vt:lpstr>
      <vt:lpstr>PowerPoint Presentation</vt:lpstr>
      <vt:lpstr>PowerPoint Presentation</vt:lpstr>
      <vt:lpstr>Photovoltaic module consists of:</vt:lpstr>
      <vt:lpstr>PowerPoint Presentation</vt:lpstr>
      <vt:lpstr>Front side material (super-strate)</vt:lpstr>
      <vt:lpstr>International standards</vt:lpstr>
      <vt:lpstr>Backside </vt:lpstr>
      <vt:lpstr> Encapsulation Materials  </vt:lpstr>
      <vt:lpstr>PowerPoint Presentation</vt:lpstr>
      <vt:lpstr>Technical data </vt:lpstr>
      <vt:lpstr>Module parameters are measured at standard test conditions (STC) </vt:lpstr>
      <vt:lpstr>Module datasheets</vt:lpstr>
      <vt:lpstr>Module efficiency </vt:lpstr>
      <vt:lpstr>Temperature coefficients </vt:lpstr>
      <vt:lpstr>PowerPoint Presentation</vt:lpstr>
      <vt:lpstr>PowerPoint Presentation</vt:lpstr>
      <vt:lpstr>PowerPoint Presentation</vt:lpstr>
      <vt:lpstr>PowerPoint Presentation</vt:lpstr>
      <vt:lpstr>PowerPoint Presentation</vt:lpstr>
      <vt:lpstr>EVA Adhesive film Feature</vt:lpstr>
      <vt:lpstr>PowerPoint Presentation</vt:lpstr>
      <vt:lpstr>Laminating Steps</vt:lpstr>
      <vt:lpstr>Solar Cell Encapsulant TPT </vt:lpstr>
      <vt:lpstr>Last Questions</vt:lpstr>
      <vt:lpstr>Current at battery operating voltage – I</vt:lpstr>
      <vt:lpstr>EVA</vt:lpstr>
      <vt:lpstr>PowerPoint Presentation</vt:lpstr>
      <vt:lpstr> Back‐Contacted Cells</vt:lpstr>
      <vt:lpstr>Design categories of back contact cells</vt:lpstr>
      <vt:lpstr>Schematics</vt:lpstr>
      <vt:lpstr>Description:</vt:lpstr>
      <vt:lpstr>Features:</vt:lpstr>
      <vt:lpstr>Applications:</vt:lpstr>
      <vt:lpstr>PowerPoint Presentation</vt:lpstr>
      <vt:lpstr>PowerPoint Presentation</vt:lpstr>
      <vt:lpstr>PowerPoint Presentation</vt:lpstr>
      <vt:lpstr>Photon-to-Thermal-to-Electric Energy Conversion</vt:lpstr>
      <vt:lpstr>PowerPoint Presentation</vt:lpstr>
      <vt:lpstr>Parabolic trough </vt:lpstr>
      <vt:lpstr>Parabolic trough</vt:lpstr>
      <vt:lpstr>Power tower </vt:lpstr>
      <vt:lpstr>Power tower </vt:lpstr>
      <vt:lpstr>Dish-engine systems</vt:lpstr>
      <vt:lpstr>Dish-engine systems</vt:lpstr>
      <vt:lpstr>Solar to heat</vt:lpstr>
      <vt:lpstr>Photon-to-Chemical Energy Conversion</vt:lpstr>
      <vt:lpstr>Photochemical and photoelectrochemical systems </vt:lpstr>
      <vt:lpstr>PowerPoint Presentation</vt:lpstr>
      <vt:lpstr>PowerPoint Presentation</vt:lpstr>
      <vt:lpstr> Concentrating Photovoltaics (CPV)</vt:lpstr>
      <vt:lpstr>Advantages: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Description:</vt:lpstr>
      <vt:lpstr>PowerPoint Presentation</vt:lpstr>
      <vt:lpstr>PowerPoint Presentation</vt:lpstr>
      <vt:lpstr>Maximum power point tracking (MPPT) </vt:lpstr>
      <vt:lpstr>PowerPoint Presentation</vt:lpstr>
      <vt:lpstr>PowerPoint Presentation</vt:lpstr>
      <vt:lpstr>PowerPoint Presentation</vt:lpstr>
      <vt:lpstr>PowerPoint Presentation</vt:lpstr>
      <vt:lpstr>SMES</vt:lpstr>
      <vt:lpstr>Flywheel energy storage</vt:lpstr>
      <vt:lpstr>PowerPoint Presentation</vt:lpstr>
      <vt:lpstr>PowerPoint Presentation</vt:lpstr>
      <vt:lpstr>PowerPoint Presentation</vt:lpstr>
      <vt:lpstr>LCA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Windows User</dc:creator>
  <cp:lastModifiedBy>Daryoosh</cp:lastModifiedBy>
  <cp:revision>246</cp:revision>
  <dcterms:created xsi:type="dcterms:W3CDTF">2011-07-06T23:51:12Z</dcterms:created>
  <dcterms:modified xsi:type="dcterms:W3CDTF">2013-01-29T00:50:56Z</dcterms:modified>
</cp:coreProperties>
</file>